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2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AB245-D2B1-4339-A7DF-B6A94CDC730A}" type="datetimeFigureOut">
              <a:rPr lang="en-NZ" smtClean="0"/>
              <a:pPr/>
              <a:t>17/09/2010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074C2-48DA-465E-9D55-1356F746DEC4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AB245-D2B1-4339-A7DF-B6A94CDC730A}" type="datetimeFigureOut">
              <a:rPr lang="en-NZ" smtClean="0"/>
              <a:pPr/>
              <a:t>17/09/2010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074C2-48DA-465E-9D55-1356F746DEC4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AB245-D2B1-4339-A7DF-B6A94CDC730A}" type="datetimeFigureOut">
              <a:rPr lang="en-NZ" smtClean="0"/>
              <a:pPr/>
              <a:t>17/09/2010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074C2-48DA-465E-9D55-1356F746DEC4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AB245-D2B1-4339-A7DF-B6A94CDC730A}" type="datetimeFigureOut">
              <a:rPr lang="en-NZ" smtClean="0"/>
              <a:pPr/>
              <a:t>17/09/2010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074C2-48DA-465E-9D55-1356F746DEC4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AB245-D2B1-4339-A7DF-B6A94CDC730A}" type="datetimeFigureOut">
              <a:rPr lang="en-NZ" smtClean="0"/>
              <a:pPr/>
              <a:t>17/09/2010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074C2-48DA-465E-9D55-1356F746DEC4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AB245-D2B1-4339-A7DF-B6A94CDC730A}" type="datetimeFigureOut">
              <a:rPr lang="en-NZ" smtClean="0"/>
              <a:pPr/>
              <a:t>17/09/2010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074C2-48DA-465E-9D55-1356F746DEC4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AB245-D2B1-4339-A7DF-B6A94CDC730A}" type="datetimeFigureOut">
              <a:rPr lang="en-NZ" smtClean="0"/>
              <a:pPr/>
              <a:t>17/09/2010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074C2-48DA-465E-9D55-1356F746DEC4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AB245-D2B1-4339-A7DF-B6A94CDC730A}" type="datetimeFigureOut">
              <a:rPr lang="en-NZ" smtClean="0"/>
              <a:pPr/>
              <a:t>17/09/2010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074C2-48DA-465E-9D55-1356F746DEC4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AB245-D2B1-4339-A7DF-B6A94CDC730A}" type="datetimeFigureOut">
              <a:rPr lang="en-NZ" smtClean="0"/>
              <a:pPr/>
              <a:t>17/09/2010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074C2-48DA-465E-9D55-1356F746DEC4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AB245-D2B1-4339-A7DF-B6A94CDC730A}" type="datetimeFigureOut">
              <a:rPr lang="en-NZ" smtClean="0"/>
              <a:pPr/>
              <a:t>17/09/2010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074C2-48DA-465E-9D55-1356F746DEC4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AB245-D2B1-4339-A7DF-B6A94CDC730A}" type="datetimeFigureOut">
              <a:rPr lang="en-NZ" smtClean="0"/>
              <a:pPr/>
              <a:t>17/09/2010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074C2-48DA-465E-9D55-1356F746DEC4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AB245-D2B1-4339-A7DF-B6A94CDC730A}" type="datetimeFigureOut">
              <a:rPr lang="en-NZ" smtClean="0"/>
              <a:pPr/>
              <a:t>17/09/2010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074C2-48DA-465E-9D55-1356F746DEC4}" type="slidenum">
              <a:rPr lang="en-NZ" smtClean="0"/>
              <a:pPr/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smtClean="0"/>
              <a:t>Achievement Standard 90197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Z" dirty="0" smtClean="0"/>
              <a:t>Describe the concept </a:t>
            </a:r>
            <a:r>
              <a:rPr lang="en-NZ" smtClean="0"/>
              <a:t>of Supply</a:t>
            </a:r>
            <a:endParaRPr lang="en-N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>
            <a:grpSpLocks noChangeAspect="1"/>
          </p:cNvGrpSpPr>
          <p:nvPr/>
        </p:nvGrpSpPr>
        <p:grpSpPr bwMode="auto">
          <a:xfrm>
            <a:off x="827584" y="1556792"/>
            <a:ext cx="6912768" cy="5246918"/>
            <a:chOff x="2095" y="1867"/>
            <a:chExt cx="3094" cy="2926"/>
          </a:xfrm>
        </p:grpSpPr>
        <p:sp>
          <p:nvSpPr>
            <p:cNvPr id="3" name="AutoShape 23"/>
            <p:cNvSpPr>
              <a:spLocks noChangeAspect="1" noChangeArrowheads="1"/>
            </p:cNvSpPr>
            <p:nvPr/>
          </p:nvSpPr>
          <p:spPr bwMode="auto">
            <a:xfrm>
              <a:off x="2095" y="1867"/>
              <a:ext cx="3094" cy="29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4" name="Line 24"/>
            <p:cNvSpPr>
              <a:spLocks noChangeShapeType="1"/>
            </p:cNvSpPr>
            <p:nvPr/>
          </p:nvSpPr>
          <p:spPr bwMode="auto">
            <a:xfrm>
              <a:off x="2680" y="1867"/>
              <a:ext cx="0" cy="252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5" name="Line 25"/>
            <p:cNvSpPr>
              <a:spLocks noChangeShapeType="1"/>
            </p:cNvSpPr>
            <p:nvPr/>
          </p:nvSpPr>
          <p:spPr bwMode="auto">
            <a:xfrm rot="5400000">
              <a:off x="3927" y="3129"/>
              <a:ext cx="1" cy="252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6" name="Text Box 26"/>
            <p:cNvSpPr txBox="1">
              <a:spLocks noChangeArrowheads="1"/>
            </p:cNvSpPr>
            <p:nvPr/>
          </p:nvSpPr>
          <p:spPr bwMode="auto">
            <a:xfrm>
              <a:off x="2095" y="1893"/>
              <a:ext cx="468" cy="96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GB" sz="1200">
                  <a:latin typeface="Times New Roman" pitchFamily="18" charset="0"/>
                </a:rPr>
                <a:t>Price</a:t>
              </a:r>
              <a:endParaRPr lang="en-GB"/>
            </a:p>
          </p:txBody>
        </p:sp>
        <p:sp>
          <p:nvSpPr>
            <p:cNvPr id="7" name="Text Box 27"/>
            <p:cNvSpPr txBox="1">
              <a:spLocks noChangeArrowheads="1"/>
            </p:cNvSpPr>
            <p:nvPr/>
          </p:nvSpPr>
          <p:spPr bwMode="auto">
            <a:xfrm>
              <a:off x="4032" y="4441"/>
              <a:ext cx="1081" cy="35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GB" sz="1200">
                  <a:latin typeface="Times New Roman" pitchFamily="18" charset="0"/>
                </a:rPr>
                <a:t>Quantity</a:t>
              </a:r>
              <a:endParaRPr lang="en-GB"/>
            </a:p>
          </p:txBody>
        </p:sp>
        <p:sp>
          <p:nvSpPr>
            <p:cNvPr id="8" name="Line 28"/>
            <p:cNvSpPr>
              <a:spLocks noChangeShapeType="1"/>
            </p:cNvSpPr>
            <p:nvPr/>
          </p:nvSpPr>
          <p:spPr bwMode="auto">
            <a:xfrm flipH="1">
              <a:off x="2802" y="2124"/>
              <a:ext cx="1873" cy="18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9" name="Text Box 29"/>
            <p:cNvSpPr txBox="1">
              <a:spLocks noChangeArrowheads="1"/>
            </p:cNvSpPr>
            <p:nvPr/>
          </p:nvSpPr>
          <p:spPr bwMode="auto">
            <a:xfrm>
              <a:off x="4498" y="1997"/>
              <a:ext cx="405" cy="35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GB" sz="1200">
                  <a:latin typeface="Times New Roman" pitchFamily="18" charset="0"/>
                </a:rPr>
                <a:t>S</a:t>
              </a:r>
              <a:endParaRPr lang="en-GB"/>
            </a:p>
          </p:txBody>
        </p:sp>
        <p:sp>
          <p:nvSpPr>
            <p:cNvPr id="10" name="Line 30"/>
            <p:cNvSpPr>
              <a:spLocks noChangeShapeType="1"/>
            </p:cNvSpPr>
            <p:nvPr/>
          </p:nvSpPr>
          <p:spPr bwMode="auto">
            <a:xfrm flipH="1">
              <a:off x="3499" y="2736"/>
              <a:ext cx="1314" cy="131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11" name="Text Box 31"/>
            <p:cNvSpPr txBox="1">
              <a:spLocks noChangeArrowheads="1"/>
            </p:cNvSpPr>
            <p:nvPr/>
          </p:nvSpPr>
          <p:spPr bwMode="auto">
            <a:xfrm>
              <a:off x="4641" y="2569"/>
              <a:ext cx="483" cy="41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GB" sz="1200" b="1">
                  <a:latin typeface="Times New Roman" pitchFamily="18" charset="0"/>
                </a:rPr>
                <a:t>S’</a:t>
              </a:r>
              <a:endParaRPr lang="en-GB"/>
            </a:p>
          </p:txBody>
        </p:sp>
      </p:grpSp>
      <p:sp>
        <p:nvSpPr>
          <p:cNvPr id="1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Increase in supply</a:t>
            </a:r>
            <a:endParaRPr kumimoji="0" lang="en-NZ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644008" y="3573016"/>
            <a:ext cx="158417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85750" y="285750"/>
            <a:ext cx="8572500" cy="8572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N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Factors that influence costs of production and costs</a:t>
            </a:r>
            <a:endParaRPr lang="en-N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23528" y="1196752"/>
            <a:ext cx="8358187" cy="11430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N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Environmental factors – </a:t>
            </a:r>
            <a:r>
              <a:rPr lang="en-NZ" dirty="0" smtClean="0"/>
              <a:t>A firm that tries to produce in a way that minimises impact on the environment (organic orchards for example) may face greater costs and therefore decrease supply</a:t>
            </a:r>
            <a:r>
              <a:rPr lang="en-NZ" b="1" dirty="0" smtClean="0"/>
              <a:t>.</a:t>
            </a:r>
            <a:endParaRPr lang="en-NZ" dirty="0"/>
          </a:p>
        </p:txBody>
      </p:sp>
      <p:sp>
        <p:nvSpPr>
          <p:cNvPr id="4" name="Rounded Rectangle 3"/>
          <p:cNvSpPr/>
          <p:nvPr/>
        </p:nvSpPr>
        <p:spPr>
          <a:xfrm>
            <a:off x="323528" y="4509120"/>
            <a:ext cx="8358188" cy="100811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N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Trade factors – </a:t>
            </a:r>
            <a:r>
              <a:rPr lang="en-NZ" dirty="0" smtClean="0"/>
              <a:t>restrictions on trade in foreign markets can impact on a firm’s costs.  For example tariffs that are a tax on NZ exports to Europe increase the costs of NZ firms.</a:t>
            </a:r>
            <a:endParaRPr lang="en-NZ" dirty="0"/>
          </a:p>
        </p:txBody>
      </p:sp>
      <p:sp>
        <p:nvSpPr>
          <p:cNvPr id="5" name="Rounded Rectangle 4"/>
          <p:cNvSpPr/>
          <p:nvPr/>
        </p:nvSpPr>
        <p:spPr>
          <a:xfrm>
            <a:off x="323528" y="2348880"/>
            <a:ext cx="8358187" cy="11430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N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Legal factors -  </a:t>
            </a:r>
            <a:r>
              <a:rPr lang="en-NZ" dirty="0" smtClean="0"/>
              <a:t>Government regulations can impact on costs.  For example tighter health and safety laws, packaging requirements etc will increase the costs of producers and reduce supply</a:t>
            </a:r>
            <a:r>
              <a:rPr lang="en-N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N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23528" y="3501008"/>
            <a:ext cx="8358187" cy="100811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N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Political factors – </a:t>
            </a:r>
            <a:r>
              <a:rPr lang="en-NZ" dirty="0" smtClean="0"/>
              <a:t>the government may discourage or encourage production of certain goods through taxes (increase costs) or subsidies (decrease costs)</a:t>
            </a:r>
            <a:endParaRPr lang="en-NZ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N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NZ" dirty="0" smtClean="0"/>
              <a:t>What is supply?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endParaRPr lang="en-NZ" smtClean="0"/>
          </a:p>
        </p:txBody>
      </p:sp>
      <p:sp>
        <p:nvSpPr>
          <p:cNvPr id="4" name="Oval 3"/>
          <p:cNvSpPr/>
          <p:nvPr/>
        </p:nvSpPr>
        <p:spPr>
          <a:xfrm>
            <a:off x="357188" y="2857500"/>
            <a:ext cx="3714750" cy="19288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NZ" sz="3200" dirty="0" smtClean="0"/>
              <a:t>Supply </a:t>
            </a:r>
            <a:r>
              <a:rPr lang="en-NZ" sz="3200" dirty="0"/>
              <a:t>is…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3571875" y="2428875"/>
            <a:ext cx="1857375" cy="7143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5500688" y="1857375"/>
            <a:ext cx="3143250" cy="642938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NZ" dirty="0"/>
              <a:t>The quantity (that is the amount)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4000500" y="3071813"/>
            <a:ext cx="1428750" cy="428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5500688" y="2714625"/>
            <a:ext cx="3143250" cy="5715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NZ" dirty="0"/>
              <a:t>of a good or service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5500688" y="3429000"/>
            <a:ext cx="3143250" cy="85725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NZ" dirty="0"/>
              <a:t>that a </a:t>
            </a:r>
            <a:r>
              <a:rPr lang="en-NZ" dirty="0" smtClean="0"/>
              <a:t>producer </a:t>
            </a:r>
            <a:r>
              <a:rPr lang="en-NZ" dirty="0"/>
              <a:t>(that is someone who </a:t>
            </a:r>
            <a:r>
              <a:rPr lang="en-NZ" dirty="0" smtClean="0"/>
              <a:t>makes </a:t>
            </a:r>
            <a:r>
              <a:rPr lang="en-NZ" dirty="0"/>
              <a:t>goods and services)</a:t>
            </a:r>
          </a:p>
        </p:txBody>
      </p:sp>
      <p:cxnSp>
        <p:nvCxnSpPr>
          <p:cNvPr id="15" name="Straight Arrow Connector 14"/>
          <p:cNvCxnSpPr>
            <a:stCxn id="4" idx="6"/>
          </p:cNvCxnSpPr>
          <p:nvPr/>
        </p:nvCxnSpPr>
        <p:spPr>
          <a:xfrm flipV="1">
            <a:off x="4071938" y="3786188"/>
            <a:ext cx="1357312" cy="365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>
            <a:off x="5500688" y="4500563"/>
            <a:ext cx="3143250" cy="5715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NZ" dirty="0"/>
              <a:t>is willing and able to </a:t>
            </a:r>
            <a:r>
              <a:rPr lang="en-NZ" dirty="0" smtClean="0"/>
              <a:t>provide</a:t>
            </a:r>
            <a:endParaRPr lang="en-NZ" dirty="0"/>
          </a:p>
        </p:txBody>
      </p:sp>
      <p:cxnSp>
        <p:nvCxnSpPr>
          <p:cNvPr id="17" name="Straight Arrow Connector 16"/>
          <p:cNvCxnSpPr>
            <a:endCxn id="16" idx="1"/>
          </p:cNvCxnSpPr>
          <p:nvPr/>
        </p:nvCxnSpPr>
        <p:spPr>
          <a:xfrm>
            <a:off x="3929063" y="4143375"/>
            <a:ext cx="1571625" cy="6429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5500688" y="5357813"/>
            <a:ext cx="3143250" cy="571500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NZ" dirty="0"/>
              <a:t>at a range of given prices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3429000" y="4572000"/>
            <a:ext cx="2000250" cy="10001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N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10" grpId="0" animBg="1"/>
      <p:bldP spid="13" grpId="0" animBg="1"/>
      <p:bldP spid="16" grpId="0" animBg="1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dirty="0" smtClean="0"/>
              <a:t>A Supply Schedule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071688" y="3214688"/>
          <a:ext cx="4714908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7454"/>
                <a:gridCol w="235745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Price $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Quantity</a:t>
                      </a:r>
                      <a:endParaRPr lang="en-N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3.00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20</a:t>
                      </a:r>
                      <a:endParaRPr lang="en-N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2.50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15</a:t>
                      </a:r>
                      <a:endParaRPr lang="en-N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2.00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10</a:t>
                      </a:r>
                      <a:endParaRPr lang="en-N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1.50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5</a:t>
                      </a:r>
                      <a:endParaRPr lang="en-N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1.00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0</a:t>
                      </a:r>
                      <a:endParaRPr lang="en-N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ounded Rectangle 3"/>
          <p:cNvSpPr/>
          <p:nvPr/>
        </p:nvSpPr>
        <p:spPr>
          <a:xfrm>
            <a:off x="971600" y="1268760"/>
            <a:ext cx="7000875" cy="10001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NZ" dirty="0"/>
              <a:t>A </a:t>
            </a:r>
            <a:r>
              <a:rPr lang="en-NZ" dirty="0" smtClean="0"/>
              <a:t>supply </a:t>
            </a:r>
            <a:r>
              <a:rPr lang="en-NZ" dirty="0"/>
              <a:t>schedule is a table showing the amount of a product that will be </a:t>
            </a:r>
            <a:r>
              <a:rPr lang="en-NZ" dirty="0" smtClean="0"/>
              <a:t>supplied </a:t>
            </a:r>
            <a:r>
              <a:rPr lang="en-NZ" dirty="0"/>
              <a:t>at a range of prices.  A </a:t>
            </a:r>
            <a:r>
              <a:rPr lang="en-NZ" dirty="0" smtClean="0"/>
              <a:t>supply </a:t>
            </a:r>
            <a:r>
              <a:rPr lang="en-NZ" dirty="0"/>
              <a:t>schedule could be for an individual, group or market</a:t>
            </a:r>
          </a:p>
        </p:txBody>
      </p:sp>
      <p:sp>
        <p:nvSpPr>
          <p:cNvPr id="6" name="Rectangle 5"/>
          <p:cNvSpPr/>
          <p:nvPr/>
        </p:nvSpPr>
        <p:spPr>
          <a:xfrm>
            <a:off x="2000250" y="2857500"/>
            <a:ext cx="4857750" cy="3571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NZ" dirty="0"/>
              <a:t>Jeff’s Weekly </a:t>
            </a:r>
            <a:r>
              <a:rPr lang="en-NZ" dirty="0" smtClean="0"/>
              <a:t>Supply </a:t>
            </a:r>
            <a:r>
              <a:rPr lang="en-NZ" dirty="0"/>
              <a:t>Schedule for Moro Bars</a:t>
            </a:r>
          </a:p>
        </p:txBody>
      </p:sp>
      <p:sp>
        <p:nvSpPr>
          <p:cNvPr id="10" name="Oval 9"/>
          <p:cNvSpPr/>
          <p:nvPr/>
        </p:nvSpPr>
        <p:spPr>
          <a:xfrm>
            <a:off x="928688" y="1071563"/>
            <a:ext cx="4500562" cy="1500187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NZ" dirty="0"/>
              <a:t>The schedule has a title that includes:  what it is, who it is for, what period it relates to.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143250" y="1928813"/>
            <a:ext cx="1071563" cy="1000125"/>
          </a:xfrm>
          <a:prstGeom prst="straightConnector1">
            <a:avLst/>
          </a:prstGeom>
          <a:ln>
            <a:solidFill>
              <a:schemeClr val="tx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0800000" flipV="1">
            <a:off x="2500313" y="1928813"/>
            <a:ext cx="1571625" cy="10001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6200000" flipH="1">
            <a:off x="2750344" y="2464594"/>
            <a:ext cx="785813" cy="1428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4929188" y="1285875"/>
            <a:ext cx="3857625" cy="1500188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NZ" dirty="0"/>
              <a:t>The price is expressed in $ and is set out in order (high to low or low to high)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rot="10800000" flipV="1">
            <a:off x="3857625" y="2643188"/>
            <a:ext cx="2071688" cy="785812"/>
          </a:xfrm>
          <a:prstGeom prst="straightConnector1">
            <a:avLst/>
          </a:prstGeom>
          <a:ln>
            <a:solidFill>
              <a:schemeClr val="tx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ounded Rectangle 19"/>
          <p:cNvSpPr/>
          <p:nvPr/>
        </p:nvSpPr>
        <p:spPr>
          <a:xfrm>
            <a:off x="395536" y="1124744"/>
            <a:ext cx="8072438" cy="5715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NZ" dirty="0"/>
              <a:t>This schedule tells us that if the price of a </a:t>
            </a:r>
            <a:r>
              <a:rPr lang="en-NZ" dirty="0" err="1"/>
              <a:t>moro</a:t>
            </a:r>
            <a:r>
              <a:rPr lang="en-NZ" dirty="0"/>
              <a:t> bar is $3, Jeff would </a:t>
            </a:r>
            <a:r>
              <a:rPr lang="en-NZ" dirty="0" smtClean="0"/>
              <a:t>supply 20 </a:t>
            </a:r>
            <a:r>
              <a:rPr lang="en-NZ" dirty="0"/>
              <a:t>per week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rot="10800000" flipV="1">
            <a:off x="3214688" y="1285875"/>
            <a:ext cx="2571750" cy="2428875"/>
          </a:xfrm>
          <a:prstGeom prst="straightConnector1">
            <a:avLst/>
          </a:prstGeom>
          <a:ln>
            <a:solidFill>
              <a:schemeClr val="tx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>
            <a:off x="5500687" y="1428751"/>
            <a:ext cx="2500313" cy="2214562"/>
          </a:xfrm>
          <a:prstGeom prst="straightConnector1">
            <a:avLst/>
          </a:prstGeom>
          <a:ln>
            <a:solidFill>
              <a:schemeClr val="tx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ounded Rectangle 25"/>
          <p:cNvSpPr/>
          <p:nvPr/>
        </p:nvSpPr>
        <p:spPr>
          <a:xfrm>
            <a:off x="395536" y="1700808"/>
            <a:ext cx="8072438" cy="5715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NZ" dirty="0"/>
              <a:t>if the price of a </a:t>
            </a:r>
            <a:r>
              <a:rPr lang="en-NZ" dirty="0" err="1"/>
              <a:t>moro</a:t>
            </a:r>
            <a:r>
              <a:rPr lang="en-NZ" dirty="0"/>
              <a:t> bar is $2.50, Jeff would </a:t>
            </a:r>
            <a:r>
              <a:rPr lang="en-NZ" dirty="0" smtClean="0"/>
              <a:t>supply 15 </a:t>
            </a:r>
            <a:r>
              <a:rPr lang="en-NZ" dirty="0"/>
              <a:t>per week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 rot="5400000">
            <a:off x="4958631" y="2826345"/>
            <a:ext cx="2232248" cy="557238"/>
          </a:xfrm>
          <a:prstGeom prst="straightConnector1">
            <a:avLst/>
          </a:prstGeom>
          <a:ln>
            <a:solidFill>
              <a:schemeClr val="tx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5400000">
            <a:off x="2778076" y="2784921"/>
            <a:ext cx="2149971" cy="866378"/>
          </a:xfrm>
          <a:prstGeom prst="straightConnector1">
            <a:avLst/>
          </a:prstGeom>
          <a:ln>
            <a:solidFill>
              <a:schemeClr val="tx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ounded Rectangle 31"/>
          <p:cNvSpPr/>
          <p:nvPr/>
        </p:nvSpPr>
        <p:spPr>
          <a:xfrm>
            <a:off x="395536" y="2276872"/>
            <a:ext cx="8072438" cy="5715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NZ" dirty="0"/>
              <a:t>if the price of a </a:t>
            </a:r>
            <a:r>
              <a:rPr lang="en-NZ" dirty="0" err="1"/>
              <a:t>moro</a:t>
            </a:r>
            <a:r>
              <a:rPr lang="en-NZ" dirty="0"/>
              <a:t> bar is $2.00, Jeff would </a:t>
            </a:r>
            <a:r>
              <a:rPr lang="en-NZ" dirty="0" smtClean="0"/>
              <a:t>supply 10 </a:t>
            </a:r>
            <a:r>
              <a:rPr lang="en-NZ" dirty="0"/>
              <a:t>per week etc.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 rot="5400000">
            <a:off x="2857500" y="3214688"/>
            <a:ext cx="1857375" cy="714375"/>
          </a:xfrm>
          <a:prstGeom prst="straightConnector1">
            <a:avLst/>
          </a:prstGeom>
          <a:ln>
            <a:solidFill>
              <a:schemeClr val="tx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5400000">
            <a:off x="5286375" y="3143250"/>
            <a:ext cx="1857375" cy="714375"/>
          </a:xfrm>
          <a:prstGeom prst="straightConnector1">
            <a:avLst/>
          </a:prstGeom>
          <a:ln>
            <a:solidFill>
              <a:schemeClr val="tx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N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10" grpId="0" animBg="1"/>
      <p:bldP spid="17" grpId="0" animBg="1"/>
      <p:bldP spid="20" grpId="0" animBg="1"/>
      <p:bldP spid="26" grpId="0" animBg="1"/>
      <p:bldP spid="3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 smtClean="0"/>
          </a:p>
        </p:txBody>
      </p:sp>
      <p:sp>
        <p:nvSpPr>
          <p:cNvPr id="4" name="Rounded Rectangle 3"/>
          <p:cNvSpPr/>
          <p:nvPr/>
        </p:nvSpPr>
        <p:spPr>
          <a:xfrm>
            <a:off x="500063" y="285750"/>
            <a:ext cx="2357437" cy="150018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NZ" dirty="0"/>
              <a:t>Alternatively we could display the information in a graph</a:t>
            </a:r>
          </a:p>
        </p:txBody>
      </p:sp>
      <p:graphicFrame>
        <p:nvGraphicFramePr>
          <p:cNvPr id="5" name="Content Placeholder 4"/>
          <p:cNvGraphicFramePr>
            <a:graphicFrameLocks/>
          </p:cNvGraphicFramePr>
          <p:nvPr/>
        </p:nvGraphicFramePr>
        <p:xfrm>
          <a:off x="4357688" y="428625"/>
          <a:ext cx="4500594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0297"/>
                <a:gridCol w="2250297"/>
              </a:tblGrid>
              <a:tr h="321471"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Price $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Quantity</a:t>
                      </a:r>
                      <a:endParaRPr lang="en-NZ" dirty="0"/>
                    </a:p>
                  </a:txBody>
                  <a:tcPr/>
                </a:tc>
              </a:tr>
              <a:tr h="321471"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3.00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20</a:t>
                      </a:r>
                      <a:endParaRPr lang="en-NZ" dirty="0"/>
                    </a:p>
                  </a:txBody>
                  <a:tcPr/>
                </a:tc>
              </a:tr>
              <a:tr h="321471"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2.50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15</a:t>
                      </a:r>
                      <a:endParaRPr lang="en-NZ" dirty="0"/>
                    </a:p>
                  </a:txBody>
                  <a:tcPr/>
                </a:tc>
              </a:tr>
              <a:tr h="321471"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2.00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10</a:t>
                      </a:r>
                      <a:endParaRPr lang="en-NZ" dirty="0"/>
                    </a:p>
                  </a:txBody>
                  <a:tcPr/>
                </a:tc>
              </a:tr>
              <a:tr h="321471"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1.50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5</a:t>
                      </a:r>
                      <a:endParaRPr lang="en-NZ" dirty="0"/>
                    </a:p>
                  </a:txBody>
                  <a:tcPr/>
                </a:tc>
              </a:tr>
              <a:tr h="321471"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1.00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0</a:t>
                      </a:r>
                      <a:endParaRPr lang="en-N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4286250" y="214313"/>
            <a:ext cx="4637088" cy="179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NZ" dirty="0"/>
              <a:t>Jeff’s Weekly </a:t>
            </a:r>
            <a:r>
              <a:rPr lang="en-NZ" dirty="0" smtClean="0"/>
              <a:t>Supply </a:t>
            </a:r>
            <a:r>
              <a:rPr lang="en-NZ" dirty="0"/>
              <a:t>Schedule for Moro Bars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rot="5400000" flipH="1" flipV="1">
            <a:off x="-358774" y="4000500"/>
            <a:ext cx="3001962" cy="1587"/>
          </a:xfrm>
          <a:prstGeom prst="straightConnector1">
            <a:avLst/>
          </a:prstGeom>
          <a:ln w="15875">
            <a:solidFill>
              <a:schemeClr val="tx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1143000" y="5500688"/>
            <a:ext cx="3857625" cy="11112"/>
          </a:xfrm>
          <a:prstGeom prst="straightConnector1">
            <a:avLst/>
          </a:prstGeom>
          <a:ln w="15875">
            <a:solidFill>
              <a:schemeClr val="tx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642938" y="4572000"/>
            <a:ext cx="428625" cy="28575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NZ" dirty="0"/>
              <a:t>1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642938" y="3714750"/>
            <a:ext cx="428625" cy="2857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NZ" dirty="0"/>
              <a:t>2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642938" y="2857500"/>
            <a:ext cx="428625" cy="2857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NZ" dirty="0"/>
              <a:t>3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1835696" y="5589240"/>
            <a:ext cx="428625" cy="28575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NZ" dirty="0" smtClean="0"/>
              <a:t>5</a:t>
            </a:r>
            <a:endParaRPr lang="en-NZ" dirty="0"/>
          </a:p>
        </p:txBody>
      </p:sp>
      <p:sp>
        <p:nvSpPr>
          <p:cNvPr id="17" name="Rounded Rectangle 16"/>
          <p:cNvSpPr/>
          <p:nvPr/>
        </p:nvSpPr>
        <p:spPr>
          <a:xfrm>
            <a:off x="2483768" y="5589240"/>
            <a:ext cx="557237" cy="268634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NZ" dirty="0" smtClean="0"/>
              <a:t>10</a:t>
            </a:r>
            <a:endParaRPr lang="en-NZ" dirty="0"/>
          </a:p>
        </p:txBody>
      </p:sp>
      <p:sp>
        <p:nvSpPr>
          <p:cNvPr id="18" name="Rounded Rectangle 17"/>
          <p:cNvSpPr/>
          <p:nvPr/>
        </p:nvSpPr>
        <p:spPr>
          <a:xfrm>
            <a:off x="3203848" y="5589240"/>
            <a:ext cx="504056" cy="28575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NZ" dirty="0" smtClean="0"/>
              <a:t>15</a:t>
            </a:r>
            <a:endParaRPr lang="en-NZ" dirty="0"/>
          </a:p>
        </p:txBody>
      </p:sp>
      <p:sp>
        <p:nvSpPr>
          <p:cNvPr id="19" name="Rounded Rectangle 18"/>
          <p:cNvSpPr/>
          <p:nvPr/>
        </p:nvSpPr>
        <p:spPr>
          <a:xfrm>
            <a:off x="4139952" y="5589240"/>
            <a:ext cx="572641" cy="28575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NZ" dirty="0" smtClean="0"/>
              <a:t>20</a:t>
            </a:r>
            <a:endParaRPr lang="en-NZ" dirty="0"/>
          </a:p>
        </p:txBody>
      </p:sp>
      <p:sp>
        <p:nvSpPr>
          <p:cNvPr id="21" name="Content Placeholder 20"/>
          <p:cNvSpPr>
            <a:spLocks noGrp="1"/>
          </p:cNvSpPr>
          <p:nvPr>
            <p:ph idx="1"/>
          </p:nvPr>
        </p:nvSpPr>
        <p:spPr>
          <a:xfrm>
            <a:off x="142875" y="2214563"/>
            <a:ext cx="928688" cy="5000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charset="0"/>
              <a:buNone/>
              <a:defRPr/>
            </a:pPr>
            <a:r>
              <a:rPr lang="en-NZ" sz="1600" dirty="0" smtClean="0"/>
              <a:t>Price $</a:t>
            </a:r>
            <a:endParaRPr lang="en-NZ" sz="1600" dirty="0"/>
          </a:p>
        </p:txBody>
      </p:sp>
      <p:sp>
        <p:nvSpPr>
          <p:cNvPr id="22" name="Content Placeholder 20"/>
          <p:cNvSpPr txBox="1">
            <a:spLocks/>
          </p:cNvSpPr>
          <p:nvPr/>
        </p:nvSpPr>
        <p:spPr bwMode="auto">
          <a:xfrm>
            <a:off x="4857750" y="5715000"/>
            <a:ext cx="1071563" cy="500063"/>
          </a:xfrm>
          <a:prstGeom prst="roundRect">
            <a:avLst/>
          </a:prstGeom>
          <a:ln w="25400" cap="flat" cmpd="sng" algn="ctr">
            <a:solidFill>
              <a:schemeClr val="accent1">
                <a:shade val="50000"/>
              </a:schemeClr>
            </a:solidFill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en-NZ" sz="1600" dirty="0"/>
              <a:t>Quantity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467544" y="260648"/>
            <a:ext cx="2928937" cy="1357313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NZ" dirty="0"/>
              <a:t>The graph is titled, the axes are even scaled and labelled.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071563" y="1928813"/>
            <a:ext cx="3500437" cy="500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NZ" dirty="0"/>
              <a:t>Jeff’s Weekly </a:t>
            </a:r>
            <a:r>
              <a:rPr lang="en-NZ" dirty="0" smtClean="0"/>
              <a:t>supply of </a:t>
            </a:r>
            <a:r>
              <a:rPr lang="en-NZ" dirty="0" err="1"/>
              <a:t>moros</a:t>
            </a:r>
            <a:endParaRPr lang="en-NZ" dirty="0"/>
          </a:p>
        </p:txBody>
      </p:sp>
      <p:sp>
        <p:nvSpPr>
          <p:cNvPr id="27" name="Rounded Rectangle 26"/>
          <p:cNvSpPr/>
          <p:nvPr/>
        </p:nvSpPr>
        <p:spPr>
          <a:xfrm>
            <a:off x="5940152" y="3212976"/>
            <a:ext cx="2928937" cy="1357313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NZ" dirty="0"/>
              <a:t>Plot the points that are given in the schedule.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 rot="10800000" flipV="1">
            <a:off x="1143000" y="1071563"/>
            <a:ext cx="4143375" cy="1714500"/>
          </a:xfrm>
          <a:prstGeom prst="straightConnector1">
            <a:avLst/>
          </a:prstGeom>
          <a:ln>
            <a:solidFill>
              <a:schemeClr val="tx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5400000">
            <a:off x="3827103" y="1725625"/>
            <a:ext cx="4536504" cy="3046710"/>
          </a:xfrm>
          <a:prstGeom prst="straightConnector1">
            <a:avLst/>
          </a:prstGeom>
          <a:ln>
            <a:solidFill>
              <a:schemeClr val="tx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1143000" y="2996952"/>
            <a:ext cx="3429000" cy="3423"/>
          </a:xfrm>
          <a:prstGeom prst="straightConnector1">
            <a:avLst/>
          </a:prstGeom>
          <a:ln>
            <a:prstDash val="lg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10800000" flipV="1">
            <a:off x="1143000" y="1357313"/>
            <a:ext cx="4286250" cy="2071687"/>
          </a:xfrm>
          <a:prstGeom prst="straightConnector1">
            <a:avLst/>
          </a:prstGeom>
          <a:ln>
            <a:solidFill>
              <a:schemeClr val="tx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10800000" flipV="1">
            <a:off x="3491880" y="1428750"/>
            <a:ext cx="4151934" cy="4088482"/>
          </a:xfrm>
          <a:prstGeom prst="straightConnector1">
            <a:avLst/>
          </a:prstGeom>
          <a:ln>
            <a:solidFill>
              <a:schemeClr val="tx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1143000" y="3429000"/>
            <a:ext cx="2348880" cy="1588"/>
          </a:xfrm>
          <a:prstGeom prst="straightConnector1">
            <a:avLst/>
          </a:prstGeom>
          <a:ln>
            <a:prstDash val="lg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rot="16200000" flipH="1">
            <a:off x="2464435" y="4456446"/>
            <a:ext cx="2073273" cy="18379"/>
          </a:xfrm>
          <a:prstGeom prst="straightConnector1">
            <a:avLst/>
          </a:prstGeom>
          <a:ln>
            <a:prstDash val="lg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1143000" y="3857625"/>
            <a:ext cx="1643063" cy="1588"/>
          </a:xfrm>
          <a:prstGeom prst="straightConnector1">
            <a:avLst/>
          </a:prstGeom>
          <a:ln>
            <a:prstDash val="lg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rot="5400000">
            <a:off x="1963738" y="4679950"/>
            <a:ext cx="1643062" cy="1588"/>
          </a:xfrm>
          <a:prstGeom prst="straightConnector1">
            <a:avLst/>
          </a:prstGeom>
          <a:ln>
            <a:prstDash val="lg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1143000" y="4286250"/>
            <a:ext cx="908720" cy="6846"/>
          </a:xfrm>
          <a:prstGeom prst="straightConnector1">
            <a:avLst/>
          </a:prstGeom>
          <a:ln>
            <a:prstDash val="lg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rot="16200000" flipH="1">
            <a:off x="1450618" y="4894199"/>
            <a:ext cx="1209177" cy="6969"/>
          </a:xfrm>
          <a:prstGeom prst="straightConnector1">
            <a:avLst/>
          </a:prstGeom>
          <a:ln>
            <a:prstDash val="lg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rot="10800000" flipV="1">
            <a:off x="1115616" y="4714874"/>
            <a:ext cx="27384" cy="10269"/>
          </a:xfrm>
          <a:prstGeom prst="straightConnector1">
            <a:avLst/>
          </a:prstGeom>
          <a:ln>
            <a:prstDash val="lg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rot="5400000">
            <a:off x="3247108" y="4320258"/>
            <a:ext cx="2648198" cy="1586"/>
          </a:xfrm>
          <a:prstGeom prst="straightConnector1">
            <a:avLst/>
          </a:prstGeom>
          <a:ln>
            <a:prstDash val="lg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ounded Rectangle 69"/>
          <p:cNvSpPr/>
          <p:nvPr/>
        </p:nvSpPr>
        <p:spPr>
          <a:xfrm>
            <a:off x="6012160" y="4725144"/>
            <a:ext cx="2928938" cy="1357313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NZ" dirty="0"/>
              <a:t>Join each point with a line.  Label the line </a:t>
            </a:r>
            <a:r>
              <a:rPr lang="en-NZ" dirty="0" smtClean="0"/>
              <a:t>S</a:t>
            </a:r>
            <a:endParaRPr lang="en-NZ" dirty="0"/>
          </a:p>
        </p:txBody>
      </p:sp>
      <p:cxnSp>
        <p:nvCxnSpPr>
          <p:cNvPr id="72" name="Straight Connector 71"/>
          <p:cNvCxnSpPr/>
          <p:nvPr/>
        </p:nvCxnSpPr>
        <p:spPr>
          <a:xfrm rot="10800000" flipV="1">
            <a:off x="3491880" y="2996952"/>
            <a:ext cx="1080122" cy="43204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10800000" flipV="1">
            <a:off x="2771800" y="3429000"/>
            <a:ext cx="720082" cy="43204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rot="10800000" flipV="1">
            <a:off x="2051720" y="3861046"/>
            <a:ext cx="720080" cy="43204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rot="10800000" flipV="1">
            <a:off x="1115616" y="4293096"/>
            <a:ext cx="936104" cy="43204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ounded Rectangle 77"/>
          <p:cNvSpPr/>
          <p:nvPr/>
        </p:nvSpPr>
        <p:spPr>
          <a:xfrm>
            <a:off x="4644008" y="2924944"/>
            <a:ext cx="428625" cy="28575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NZ" dirty="0"/>
              <a:t>S</a:t>
            </a:r>
          </a:p>
        </p:txBody>
      </p:sp>
      <p:sp>
        <p:nvSpPr>
          <p:cNvPr id="41" name="Footer Placeholder 4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N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00"/>
                            </p:stCondLst>
                            <p:childTnLst>
                              <p:par>
                                <p:cTn id="11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1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500"/>
                            </p:stCondLst>
                            <p:childTnLst>
                              <p:par>
                                <p:cTn id="12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2000"/>
                            </p:stCondLst>
                            <p:childTnLst>
                              <p:par>
                                <p:cTn id="12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25" grpId="0" animBg="1"/>
      <p:bldP spid="27" grpId="0" animBg="1"/>
      <p:bldP spid="70" grpId="0" animBg="1"/>
      <p:bldP spid="7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Arrow Connector 1"/>
          <p:cNvCxnSpPr/>
          <p:nvPr/>
        </p:nvCxnSpPr>
        <p:spPr>
          <a:xfrm rot="5400000" flipH="1" flipV="1">
            <a:off x="-358774" y="4000500"/>
            <a:ext cx="3001962" cy="1587"/>
          </a:xfrm>
          <a:prstGeom prst="straightConnector1">
            <a:avLst/>
          </a:prstGeom>
          <a:ln w="15875">
            <a:solidFill>
              <a:schemeClr val="tx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/>
          <p:cNvCxnSpPr/>
          <p:nvPr/>
        </p:nvCxnSpPr>
        <p:spPr>
          <a:xfrm flipV="1">
            <a:off x="1143000" y="5500688"/>
            <a:ext cx="3857625" cy="11112"/>
          </a:xfrm>
          <a:prstGeom prst="straightConnector1">
            <a:avLst/>
          </a:prstGeom>
          <a:ln w="15875">
            <a:solidFill>
              <a:schemeClr val="tx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ounded Rectangle 3"/>
          <p:cNvSpPr/>
          <p:nvPr/>
        </p:nvSpPr>
        <p:spPr>
          <a:xfrm>
            <a:off x="642938" y="4572000"/>
            <a:ext cx="428625" cy="28575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NZ" dirty="0"/>
              <a:t>1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42938" y="3714750"/>
            <a:ext cx="428625" cy="2857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NZ" dirty="0"/>
              <a:t>2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642938" y="2857500"/>
            <a:ext cx="428625" cy="2857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NZ" dirty="0"/>
              <a:t>3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835696" y="5589240"/>
            <a:ext cx="428625" cy="28575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NZ" dirty="0" smtClean="0"/>
              <a:t>5</a:t>
            </a:r>
            <a:endParaRPr lang="en-NZ" dirty="0"/>
          </a:p>
        </p:txBody>
      </p:sp>
      <p:sp>
        <p:nvSpPr>
          <p:cNvPr id="8" name="Rounded Rectangle 7"/>
          <p:cNvSpPr/>
          <p:nvPr/>
        </p:nvSpPr>
        <p:spPr>
          <a:xfrm>
            <a:off x="2483768" y="5589240"/>
            <a:ext cx="557237" cy="268634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NZ" dirty="0" smtClean="0"/>
              <a:t>10</a:t>
            </a:r>
            <a:endParaRPr lang="en-NZ" dirty="0"/>
          </a:p>
        </p:txBody>
      </p:sp>
      <p:sp>
        <p:nvSpPr>
          <p:cNvPr id="9" name="Rounded Rectangle 8"/>
          <p:cNvSpPr/>
          <p:nvPr/>
        </p:nvSpPr>
        <p:spPr>
          <a:xfrm>
            <a:off x="3203848" y="5589240"/>
            <a:ext cx="504056" cy="28575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NZ" dirty="0" smtClean="0"/>
              <a:t>15</a:t>
            </a:r>
            <a:endParaRPr lang="en-NZ" dirty="0"/>
          </a:p>
        </p:txBody>
      </p:sp>
      <p:sp>
        <p:nvSpPr>
          <p:cNvPr id="10" name="Rounded Rectangle 9"/>
          <p:cNvSpPr/>
          <p:nvPr/>
        </p:nvSpPr>
        <p:spPr>
          <a:xfrm>
            <a:off x="4139952" y="5589240"/>
            <a:ext cx="572641" cy="28575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NZ" dirty="0" smtClean="0"/>
              <a:t>20</a:t>
            </a:r>
            <a:endParaRPr lang="en-NZ" dirty="0"/>
          </a:p>
        </p:txBody>
      </p:sp>
      <p:sp>
        <p:nvSpPr>
          <p:cNvPr id="11" name="Content Placeholder 20"/>
          <p:cNvSpPr txBox="1">
            <a:spLocks/>
          </p:cNvSpPr>
          <p:nvPr/>
        </p:nvSpPr>
        <p:spPr>
          <a:xfrm>
            <a:off x="142875" y="2214563"/>
            <a:ext cx="928688" cy="5000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NZ" sz="16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Price $</a:t>
            </a:r>
            <a:endParaRPr kumimoji="0" lang="en-NZ" sz="16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Content Placeholder 20"/>
          <p:cNvSpPr txBox="1">
            <a:spLocks/>
          </p:cNvSpPr>
          <p:nvPr/>
        </p:nvSpPr>
        <p:spPr bwMode="auto">
          <a:xfrm>
            <a:off x="4857750" y="5715000"/>
            <a:ext cx="1071563" cy="500063"/>
          </a:xfrm>
          <a:prstGeom prst="roundRect">
            <a:avLst/>
          </a:prstGeom>
          <a:ln w="25400" cap="flat" cmpd="sng" algn="ctr">
            <a:solidFill>
              <a:schemeClr val="accent1">
                <a:shade val="50000"/>
              </a:schemeClr>
            </a:solidFill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en-NZ" sz="1600" dirty="0"/>
              <a:t>Quantity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71563" y="1928813"/>
            <a:ext cx="3500437" cy="500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NZ" dirty="0"/>
              <a:t>Jeff’s Weekly </a:t>
            </a:r>
            <a:r>
              <a:rPr lang="en-NZ" dirty="0" smtClean="0"/>
              <a:t>supply of </a:t>
            </a:r>
            <a:r>
              <a:rPr lang="en-NZ" dirty="0" err="1"/>
              <a:t>moros</a:t>
            </a:r>
            <a:endParaRPr lang="en-NZ" dirty="0"/>
          </a:p>
        </p:txBody>
      </p:sp>
      <p:cxnSp>
        <p:nvCxnSpPr>
          <p:cNvPr id="14" name="Straight Connector 13"/>
          <p:cNvCxnSpPr/>
          <p:nvPr/>
        </p:nvCxnSpPr>
        <p:spPr>
          <a:xfrm rot="10800000" flipV="1">
            <a:off x="3491880" y="2996952"/>
            <a:ext cx="1080122" cy="43204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0800000" flipV="1">
            <a:off x="2771800" y="3429000"/>
            <a:ext cx="720082" cy="43204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0800000" flipV="1">
            <a:off x="2051720" y="3861046"/>
            <a:ext cx="720080" cy="43204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0800000" flipV="1">
            <a:off x="1115616" y="4293096"/>
            <a:ext cx="936104" cy="43204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4644008" y="2924944"/>
            <a:ext cx="428625" cy="28575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NZ" dirty="0"/>
              <a:t>S</a:t>
            </a: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Change in Quantity Supplied</a:t>
            </a:r>
            <a:endParaRPr kumimoji="0" lang="en-NZ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5214938" y="1571625"/>
            <a:ext cx="3000375" cy="71437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NZ" dirty="0"/>
              <a:t>An increase in price from $2 to $2.50.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1115616" y="3789040"/>
            <a:ext cx="1772245" cy="3423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1979712" y="4653136"/>
            <a:ext cx="1728192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187624" y="3429000"/>
            <a:ext cx="2304256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2447764" y="4473116"/>
            <a:ext cx="2088232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5400000" flipH="1" flipV="1">
            <a:off x="1007603" y="3609021"/>
            <a:ext cx="36004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2843808" y="5445224"/>
            <a:ext cx="64807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ounded Rectangle 41"/>
          <p:cNvSpPr/>
          <p:nvPr/>
        </p:nvSpPr>
        <p:spPr>
          <a:xfrm>
            <a:off x="5286375" y="2928938"/>
            <a:ext cx="3000375" cy="121443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NZ" dirty="0"/>
              <a:t>If the price were to increase from $2 to $2.50, Jeff would </a:t>
            </a:r>
            <a:r>
              <a:rPr lang="en-NZ" dirty="0" smtClean="0"/>
              <a:t>supply 5 more </a:t>
            </a:r>
            <a:r>
              <a:rPr lang="en-NZ" dirty="0" err="1"/>
              <a:t>moros</a:t>
            </a:r>
            <a:r>
              <a:rPr lang="en-NZ" dirty="0"/>
              <a:t>.  (from </a:t>
            </a:r>
            <a:r>
              <a:rPr lang="en-NZ" dirty="0" smtClean="0"/>
              <a:t>10 </a:t>
            </a:r>
            <a:r>
              <a:rPr lang="en-NZ" dirty="0"/>
              <a:t>to </a:t>
            </a:r>
            <a:r>
              <a:rPr lang="en-NZ" dirty="0" smtClean="0"/>
              <a:t>15).</a:t>
            </a:r>
            <a:endParaRPr lang="en-NZ" dirty="0"/>
          </a:p>
        </p:txBody>
      </p:sp>
      <p:sp>
        <p:nvSpPr>
          <p:cNvPr id="45" name="Rounded Rectangle 44"/>
          <p:cNvSpPr/>
          <p:nvPr/>
        </p:nvSpPr>
        <p:spPr>
          <a:xfrm>
            <a:off x="5436096" y="4221088"/>
            <a:ext cx="3071812" cy="121443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NZ" dirty="0"/>
              <a:t>This is called </a:t>
            </a:r>
            <a:r>
              <a:rPr lang="en-NZ" dirty="0" smtClean="0"/>
              <a:t>an </a:t>
            </a:r>
            <a:r>
              <a:rPr lang="en-NZ" b="1" dirty="0" smtClean="0"/>
              <a:t>increase </a:t>
            </a:r>
            <a:r>
              <a:rPr lang="en-NZ" b="1" dirty="0"/>
              <a:t>in the quantity </a:t>
            </a:r>
            <a:r>
              <a:rPr lang="en-NZ" b="1" dirty="0" smtClean="0"/>
              <a:t>supplied</a:t>
            </a:r>
            <a:endParaRPr lang="en-NZ" b="1" dirty="0"/>
          </a:p>
        </p:txBody>
      </p:sp>
      <p:sp>
        <p:nvSpPr>
          <p:cNvPr id="46" name="Rounded Rectangle 45"/>
          <p:cNvSpPr/>
          <p:nvPr/>
        </p:nvSpPr>
        <p:spPr>
          <a:xfrm>
            <a:off x="5072063" y="2571750"/>
            <a:ext cx="3429000" cy="1357313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NZ" dirty="0"/>
              <a:t>The diagram must have arrows to show the direction of the change.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500"/>
                            </p:stCondLst>
                            <p:childTnLst>
                              <p:par>
                                <p:cTn id="3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6" presetClass="emph" presetSubtype="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4" dur="2000" fill="hold"/>
                                        <p:tgtEl>
                                          <p:spTgt spid="3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6" dur="2000" fill="hold"/>
                                        <p:tgtEl>
                                          <p:spTgt spid="4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42" grpId="0" animBg="1"/>
      <p:bldP spid="45" grpId="0" animBg="1"/>
      <p:bldP spid="4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Arrow Connector 1"/>
          <p:cNvCxnSpPr/>
          <p:nvPr/>
        </p:nvCxnSpPr>
        <p:spPr>
          <a:xfrm rot="5400000" flipH="1" flipV="1">
            <a:off x="-358774" y="4000500"/>
            <a:ext cx="3001962" cy="1587"/>
          </a:xfrm>
          <a:prstGeom prst="straightConnector1">
            <a:avLst/>
          </a:prstGeom>
          <a:ln w="15875">
            <a:solidFill>
              <a:schemeClr val="tx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/>
          <p:cNvCxnSpPr/>
          <p:nvPr/>
        </p:nvCxnSpPr>
        <p:spPr>
          <a:xfrm flipV="1">
            <a:off x="1143000" y="5500688"/>
            <a:ext cx="3857625" cy="11112"/>
          </a:xfrm>
          <a:prstGeom prst="straightConnector1">
            <a:avLst/>
          </a:prstGeom>
          <a:ln w="15875">
            <a:solidFill>
              <a:schemeClr val="tx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ounded Rectangle 3"/>
          <p:cNvSpPr/>
          <p:nvPr/>
        </p:nvSpPr>
        <p:spPr>
          <a:xfrm>
            <a:off x="642938" y="4572000"/>
            <a:ext cx="428625" cy="28575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NZ" dirty="0"/>
              <a:t>1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42938" y="3714750"/>
            <a:ext cx="428625" cy="2857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NZ" dirty="0"/>
              <a:t>2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642938" y="2857500"/>
            <a:ext cx="428625" cy="2857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NZ" dirty="0"/>
              <a:t>3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835696" y="5589240"/>
            <a:ext cx="428625" cy="28575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NZ" dirty="0" smtClean="0"/>
              <a:t>5</a:t>
            </a:r>
            <a:endParaRPr lang="en-NZ" dirty="0"/>
          </a:p>
        </p:txBody>
      </p:sp>
      <p:sp>
        <p:nvSpPr>
          <p:cNvPr id="8" name="Rounded Rectangle 7"/>
          <p:cNvSpPr/>
          <p:nvPr/>
        </p:nvSpPr>
        <p:spPr>
          <a:xfrm>
            <a:off x="2483768" y="5589240"/>
            <a:ext cx="557237" cy="268634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NZ" dirty="0" smtClean="0"/>
              <a:t>10</a:t>
            </a:r>
            <a:endParaRPr lang="en-NZ" dirty="0"/>
          </a:p>
        </p:txBody>
      </p:sp>
      <p:sp>
        <p:nvSpPr>
          <p:cNvPr id="9" name="Rounded Rectangle 8"/>
          <p:cNvSpPr/>
          <p:nvPr/>
        </p:nvSpPr>
        <p:spPr>
          <a:xfrm>
            <a:off x="3203848" y="5589240"/>
            <a:ext cx="504056" cy="28575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NZ" dirty="0" smtClean="0"/>
              <a:t>15</a:t>
            </a:r>
            <a:endParaRPr lang="en-NZ" dirty="0"/>
          </a:p>
        </p:txBody>
      </p:sp>
      <p:sp>
        <p:nvSpPr>
          <p:cNvPr id="10" name="Rounded Rectangle 9"/>
          <p:cNvSpPr/>
          <p:nvPr/>
        </p:nvSpPr>
        <p:spPr>
          <a:xfrm>
            <a:off x="4139952" y="5589240"/>
            <a:ext cx="572641" cy="28575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NZ" dirty="0" smtClean="0"/>
              <a:t>20</a:t>
            </a:r>
            <a:endParaRPr lang="en-NZ" dirty="0"/>
          </a:p>
        </p:txBody>
      </p:sp>
      <p:sp>
        <p:nvSpPr>
          <p:cNvPr id="11" name="Content Placeholder 20"/>
          <p:cNvSpPr txBox="1">
            <a:spLocks/>
          </p:cNvSpPr>
          <p:nvPr/>
        </p:nvSpPr>
        <p:spPr>
          <a:xfrm>
            <a:off x="142875" y="2214563"/>
            <a:ext cx="928688" cy="5000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NZ" sz="16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Price $</a:t>
            </a:r>
            <a:endParaRPr kumimoji="0" lang="en-NZ" sz="16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Content Placeholder 20"/>
          <p:cNvSpPr txBox="1">
            <a:spLocks/>
          </p:cNvSpPr>
          <p:nvPr/>
        </p:nvSpPr>
        <p:spPr bwMode="auto">
          <a:xfrm>
            <a:off x="4857750" y="5715000"/>
            <a:ext cx="1071563" cy="500063"/>
          </a:xfrm>
          <a:prstGeom prst="roundRect">
            <a:avLst/>
          </a:prstGeom>
          <a:ln w="25400" cap="flat" cmpd="sng" algn="ctr">
            <a:solidFill>
              <a:schemeClr val="accent1">
                <a:shade val="50000"/>
              </a:schemeClr>
            </a:solidFill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en-NZ" sz="1600" dirty="0"/>
              <a:t>Quantity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71563" y="1928813"/>
            <a:ext cx="3500437" cy="500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NZ" dirty="0"/>
              <a:t>Jeff’s Weekly </a:t>
            </a:r>
            <a:r>
              <a:rPr lang="en-NZ" dirty="0" smtClean="0"/>
              <a:t>supply of </a:t>
            </a:r>
            <a:r>
              <a:rPr lang="en-NZ" dirty="0" err="1"/>
              <a:t>moros</a:t>
            </a:r>
            <a:endParaRPr lang="en-NZ" dirty="0"/>
          </a:p>
        </p:txBody>
      </p:sp>
      <p:cxnSp>
        <p:nvCxnSpPr>
          <p:cNvPr id="14" name="Straight Connector 13"/>
          <p:cNvCxnSpPr/>
          <p:nvPr/>
        </p:nvCxnSpPr>
        <p:spPr>
          <a:xfrm rot="10800000" flipV="1">
            <a:off x="3491880" y="2996952"/>
            <a:ext cx="1080122" cy="43204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0800000" flipV="1">
            <a:off x="2771800" y="3429000"/>
            <a:ext cx="720082" cy="43204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0800000" flipV="1">
            <a:off x="2051720" y="3861046"/>
            <a:ext cx="720080" cy="43204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0800000" flipV="1">
            <a:off x="1115616" y="4293096"/>
            <a:ext cx="936104" cy="43204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4644008" y="2924944"/>
            <a:ext cx="428625" cy="28575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NZ" dirty="0"/>
              <a:t>S</a:t>
            </a: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Change in Quantity Supplied</a:t>
            </a:r>
            <a:endParaRPr kumimoji="0" lang="en-NZ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5214938" y="1571625"/>
            <a:ext cx="3000375" cy="71437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NZ" dirty="0"/>
              <a:t>An </a:t>
            </a:r>
            <a:r>
              <a:rPr lang="en-NZ" dirty="0" smtClean="0"/>
              <a:t>decrease </a:t>
            </a:r>
            <a:r>
              <a:rPr lang="en-NZ" dirty="0"/>
              <a:t>in price from $2 to </a:t>
            </a:r>
            <a:r>
              <a:rPr lang="en-NZ" dirty="0" smtClean="0"/>
              <a:t>$1.50</a:t>
            </a:r>
            <a:r>
              <a:rPr lang="en-NZ" dirty="0"/>
              <a:t>.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1115616" y="3789040"/>
            <a:ext cx="1772245" cy="3423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1979712" y="4653136"/>
            <a:ext cx="1728192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187624" y="4293096"/>
            <a:ext cx="864096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1439652" y="4905164"/>
            <a:ext cx="1224136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16200000" flipH="1">
            <a:off x="935597" y="4041069"/>
            <a:ext cx="503260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10800000">
            <a:off x="2051720" y="5445224"/>
            <a:ext cx="79208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ounded Rectangle 41"/>
          <p:cNvSpPr/>
          <p:nvPr/>
        </p:nvSpPr>
        <p:spPr>
          <a:xfrm>
            <a:off x="5286375" y="2928938"/>
            <a:ext cx="3000375" cy="121443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NZ" dirty="0"/>
              <a:t>If the price were to </a:t>
            </a:r>
            <a:r>
              <a:rPr lang="en-NZ" dirty="0" smtClean="0"/>
              <a:t>decrease </a:t>
            </a:r>
            <a:r>
              <a:rPr lang="en-NZ" dirty="0"/>
              <a:t>from $2 to </a:t>
            </a:r>
            <a:r>
              <a:rPr lang="en-NZ" dirty="0" smtClean="0"/>
              <a:t>$1.50</a:t>
            </a:r>
            <a:r>
              <a:rPr lang="en-NZ" dirty="0"/>
              <a:t>, Jeff would </a:t>
            </a:r>
            <a:r>
              <a:rPr lang="en-NZ" dirty="0" smtClean="0"/>
              <a:t>supply 5 fewer </a:t>
            </a:r>
            <a:r>
              <a:rPr lang="en-NZ" dirty="0" err="1"/>
              <a:t>moros</a:t>
            </a:r>
            <a:r>
              <a:rPr lang="en-NZ" dirty="0"/>
              <a:t>.  (from </a:t>
            </a:r>
            <a:r>
              <a:rPr lang="en-NZ" dirty="0" smtClean="0"/>
              <a:t>10 </a:t>
            </a:r>
            <a:r>
              <a:rPr lang="en-NZ" dirty="0"/>
              <a:t>to </a:t>
            </a:r>
            <a:r>
              <a:rPr lang="en-NZ" dirty="0" smtClean="0"/>
              <a:t>5).</a:t>
            </a:r>
            <a:endParaRPr lang="en-NZ" dirty="0"/>
          </a:p>
        </p:txBody>
      </p:sp>
      <p:sp>
        <p:nvSpPr>
          <p:cNvPr id="45" name="Rounded Rectangle 44"/>
          <p:cNvSpPr/>
          <p:nvPr/>
        </p:nvSpPr>
        <p:spPr>
          <a:xfrm>
            <a:off x="5436096" y="4221088"/>
            <a:ext cx="3071812" cy="121443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NZ" dirty="0"/>
              <a:t>This is called </a:t>
            </a:r>
            <a:r>
              <a:rPr lang="en-NZ" dirty="0" smtClean="0"/>
              <a:t>an </a:t>
            </a:r>
            <a:r>
              <a:rPr lang="en-NZ" b="1" dirty="0" smtClean="0"/>
              <a:t>decrease </a:t>
            </a:r>
            <a:r>
              <a:rPr lang="en-NZ" b="1" dirty="0"/>
              <a:t>in the quantity </a:t>
            </a:r>
            <a:r>
              <a:rPr lang="en-NZ" b="1" dirty="0" smtClean="0"/>
              <a:t>supplied</a:t>
            </a:r>
            <a:endParaRPr lang="en-NZ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500"/>
                            </p:stCondLst>
                            <p:childTnLst>
                              <p:par>
                                <p:cTn id="3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6" presetClass="emph" presetSubtype="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8" dur="2000" fill="hold"/>
                                        <p:tgtEl>
                                          <p:spTgt spid="3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9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0" dur="2000" fill="hold"/>
                                        <p:tgtEl>
                                          <p:spTgt spid="4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42" grpId="0" animBg="1"/>
      <p:bldP spid="4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85750" y="285750"/>
            <a:ext cx="8572500" cy="8572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N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Law of S</a:t>
            </a:r>
            <a:r>
              <a:rPr lang="en-N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upply</a:t>
            </a:r>
            <a:endParaRPr lang="en-NZ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57188" y="1500188"/>
            <a:ext cx="8358187" cy="11430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NZ" dirty="0"/>
              <a:t>The law of </a:t>
            </a:r>
            <a:r>
              <a:rPr lang="en-NZ" dirty="0" smtClean="0"/>
              <a:t>supply states </a:t>
            </a:r>
            <a:r>
              <a:rPr lang="en-NZ" dirty="0"/>
              <a:t>– as the price of a product increases the quantity </a:t>
            </a:r>
            <a:r>
              <a:rPr lang="en-NZ" dirty="0" smtClean="0"/>
              <a:t>supplied </a:t>
            </a:r>
            <a:r>
              <a:rPr lang="en-NZ" dirty="0"/>
              <a:t>will </a:t>
            </a:r>
            <a:r>
              <a:rPr lang="en-NZ" dirty="0" smtClean="0"/>
              <a:t>increase </a:t>
            </a:r>
            <a:r>
              <a:rPr lang="en-NZ" dirty="0"/>
              <a:t>(and vice versa) </a:t>
            </a:r>
            <a:r>
              <a:rPr lang="en-NZ" b="1" dirty="0"/>
              <a:t>ceteris paribus.</a:t>
            </a:r>
            <a:endParaRPr lang="en-NZ" dirty="0"/>
          </a:p>
        </p:txBody>
      </p:sp>
      <p:sp>
        <p:nvSpPr>
          <p:cNvPr id="4" name="Rounded Rectangle 3"/>
          <p:cNvSpPr/>
          <p:nvPr/>
        </p:nvSpPr>
        <p:spPr>
          <a:xfrm>
            <a:off x="285750" y="5143500"/>
            <a:ext cx="8358188" cy="11430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NZ" dirty="0"/>
              <a:t>The law of </a:t>
            </a:r>
            <a:r>
              <a:rPr lang="en-NZ" dirty="0" smtClean="0"/>
              <a:t>supply </a:t>
            </a:r>
            <a:r>
              <a:rPr lang="en-NZ" dirty="0"/>
              <a:t>means that the </a:t>
            </a:r>
            <a:r>
              <a:rPr lang="en-NZ" dirty="0" smtClean="0"/>
              <a:t>supply </a:t>
            </a:r>
            <a:r>
              <a:rPr lang="en-NZ" dirty="0"/>
              <a:t>curve will always  slope </a:t>
            </a:r>
            <a:r>
              <a:rPr lang="en-NZ" dirty="0" smtClean="0"/>
              <a:t>upwards </a:t>
            </a:r>
            <a:r>
              <a:rPr lang="en-NZ" dirty="0"/>
              <a:t>to the right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57188" y="2714625"/>
            <a:ext cx="8358187" cy="11430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NZ" dirty="0" smtClean="0"/>
              <a:t>This is because the producer can no longer make as much profit off this product.</a:t>
            </a:r>
            <a:endParaRPr lang="en-NZ" dirty="0"/>
          </a:p>
        </p:txBody>
      </p:sp>
      <p:sp>
        <p:nvSpPr>
          <p:cNvPr id="6" name="Rounded Rectangle 5"/>
          <p:cNvSpPr/>
          <p:nvPr/>
        </p:nvSpPr>
        <p:spPr>
          <a:xfrm>
            <a:off x="357188" y="3929063"/>
            <a:ext cx="8358187" cy="11430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NZ" dirty="0" smtClean="0"/>
              <a:t>The producer will therefore shift their resources into producing a more profitable product (and produce less of this one).</a:t>
            </a:r>
            <a:endParaRPr lang="en-NZ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N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NZ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Influences on Supply</a:t>
            </a:r>
            <a:endParaRPr lang="en-GB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NZ" sz="2800" dirty="0" smtClean="0"/>
              <a:t>Supply is influenced by 5 main factors: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NZ" sz="2400" dirty="0" smtClean="0"/>
              <a:t>Price of the product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NZ" sz="2400" dirty="0" smtClean="0"/>
              <a:t>Price of related goods (use same resources)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NZ" sz="2400" dirty="0" smtClean="0"/>
              <a:t>Cost of Raw Materials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NZ" sz="2400" dirty="0" smtClean="0"/>
              <a:t>Cost of Labour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NZ" sz="2400" dirty="0" smtClean="0"/>
              <a:t>Productivity of Labour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NZ" sz="2800" dirty="0" smtClean="0"/>
              <a:t>2 – 7 are the factors held constant to meet ceteris paribus assumption.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endParaRPr lang="en-GB" sz="2400" dirty="0" smtClean="0"/>
          </a:p>
        </p:txBody>
      </p:sp>
      <p:sp>
        <p:nvSpPr>
          <p:cNvPr id="410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Copyright Blair Adams 2009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Shift of the supply curve</a:t>
            </a:r>
            <a:endParaRPr lang="en-N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The supply curve will shift to the right (increase in supply) when:</a:t>
            </a:r>
          </a:p>
          <a:p>
            <a:pPr marL="514350" indent="-514350">
              <a:buFont typeface="+mj-lt"/>
              <a:buAutoNum type="arabicPeriod"/>
            </a:pPr>
            <a:r>
              <a:rPr lang="en-NZ" dirty="0" smtClean="0"/>
              <a:t>The price of a related good falls</a:t>
            </a:r>
          </a:p>
          <a:p>
            <a:pPr marL="514350" indent="-514350">
              <a:buFont typeface="+mj-lt"/>
              <a:buAutoNum type="arabicPeriod"/>
            </a:pPr>
            <a:r>
              <a:rPr lang="en-NZ" dirty="0" smtClean="0"/>
              <a:t>The cost of raw materials decrease</a:t>
            </a:r>
          </a:p>
          <a:p>
            <a:pPr marL="514350" indent="-514350">
              <a:buFont typeface="+mj-lt"/>
              <a:buAutoNum type="arabicPeriod"/>
            </a:pPr>
            <a:r>
              <a:rPr lang="en-NZ" dirty="0" smtClean="0"/>
              <a:t>Wage rates decrease</a:t>
            </a:r>
          </a:p>
          <a:p>
            <a:pPr marL="514350" indent="-514350">
              <a:buFont typeface="+mj-lt"/>
              <a:buAutoNum type="arabicPeriod"/>
            </a:pPr>
            <a:r>
              <a:rPr lang="en-NZ" dirty="0" smtClean="0"/>
              <a:t>Productivity of labour increases</a:t>
            </a:r>
          </a:p>
          <a:p>
            <a:pPr marL="514350" indent="-514350">
              <a:buFont typeface="+mj-lt"/>
              <a:buAutoNum type="arabicPeriod"/>
            </a:pPr>
            <a:r>
              <a:rPr lang="en-NZ" dirty="0" smtClean="0"/>
              <a:t>Anything else that causes costs of production to fall (new technology etc)</a:t>
            </a:r>
            <a:endParaRPr lang="en-N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Copyright Blair Adams 2009</a:t>
            </a:r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6372200" y="2492896"/>
            <a:ext cx="2520280" cy="1512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dirty="0" smtClean="0"/>
              <a:t>Shift left when opposite happens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773</Words>
  <Application>Microsoft Office PowerPoint</Application>
  <PresentationFormat>On-screen Show (4:3)</PresentationFormat>
  <Paragraphs>121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Achievement Standard 90197</vt:lpstr>
      <vt:lpstr>What is supply?</vt:lpstr>
      <vt:lpstr>A Supply Schedule</vt:lpstr>
      <vt:lpstr>Slide 4</vt:lpstr>
      <vt:lpstr>Slide 5</vt:lpstr>
      <vt:lpstr>Slide 6</vt:lpstr>
      <vt:lpstr>Slide 7</vt:lpstr>
      <vt:lpstr>Influences on Supply</vt:lpstr>
      <vt:lpstr>Shift of the supply curve</vt:lpstr>
      <vt:lpstr>Slide 10</vt:lpstr>
      <vt:lpstr>Slide 11</vt:lpstr>
    </vt:vector>
  </TitlesOfParts>
  <Company>Ministry of Education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Blair Adams (Nelson College - New Zealand)</dc:creator>
  <cp:lastModifiedBy>Blair Adams (Nelson College - New Zealand)</cp:lastModifiedBy>
  <cp:revision>6</cp:revision>
  <dcterms:created xsi:type="dcterms:W3CDTF">2010-09-14T23:00:19Z</dcterms:created>
  <dcterms:modified xsi:type="dcterms:W3CDTF">2010-09-16T22:41:25Z</dcterms:modified>
</cp:coreProperties>
</file>