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8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D84E5-CA04-48D6-A1B4-78E83C6286F9}" type="datetimeFigureOut">
              <a:rPr lang="en-NZ" smtClean="0"/>
              <a:pPr/>
              <a:t>17/09/2010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3DA51-E9A8-4F3D-AA43-0912A493122B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9537-BAE3-4165-B7F5-877AE1B04DC5}" type="datetime1">
              <a:rPr lang="en-NZ" smtClean="0"/>
              <a:pPr/>
              <a:t>17/09/2010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F205A-42B4-4F23-BC39-6615930B7D6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C9F0-B4D3-4E6A-8790-F70CB66A601E}" type="datetime1">
              <a:rPr lang="en-NZ" smtClean="0"/>
              <a:pPr/>
              <a:t>17/09/2010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F205A-42B4-4F23-BC39-6615930B7D6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514B-83AB-41F2-9C6F-0F08B755D8CC}" type="datetime1">
              <a:rPr lang="en-NZ" smtClean="0"/>
              <a:pPr/>
              <a:t>17/09/2010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F205A-42B4-4F23-BC39-6615930B7D6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AAE2-384B-4795-A5C8-9542591A2EA4}" type="datetime1">
              <a:rPr lang="en-NZ" smtClean="0"/>
              <a:pPr/>
              <a:t>17/09/2010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F205A-42B4-4F23-BC39-6615930B7D6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FD2B-2E63-4EC3-B67A-DECF390A2929}" type="datetime1">
              <a:rPr lang="en-NZ" smtClean="0"/>
              <a:pPr/>
              <a:t>17/09/2010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F205A-42B4-4F23-BC39-6615930B7D6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E03C-5014-4CD0-AF21-9167EC800050}" type="datetime1">
              <a:rPr lang="en-NZ" smtClean="0"/>
              <a:pPr/>
              <a:t>17/09/2010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F205A-42B4-4F23-BC39-6615930B7D6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73A4-E26F-45F7-BAB5-78E587C4E420}" type="datetime1">
              <a:rPr lang="en-NZ" smtClean="0"/>
              <a:pPr/>
              <a:t>17/09/2010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F205A-42B4-4F23-BC39-6615930B7D6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90CB-A1A6-4230-974C-FFFDE9240088}" type="datetime1">
              <a:rPr lang="en-NZ" smtClean="0"/>
              <a:pPr/>
              <a:t>17/09/2010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F205A-42B4-4F23-BC39-6615930B7D6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25ABD-CA1A-4138-81E3-BF01208D8074}" type="datetime1">
              <a:rPr lang="en-NZ" smtClean="0"/>
              <a:pPr/>
              <a:t>17/09/2010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F205A-42B4-4F23-BC39-6615930B7D6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F3B8-09B8-4772-81D9-4D6A1E13C4F6}" type="datetime1">
              <a:rPr lang="en-NZ" smtClean="0"/>
              <a:pPr/>
              <a:t>17/09/2010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F205A-42B4-4F23-BC39-6615930B7D6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7B41-395F-4339-9CA4-30475A17EF25}" type="datetime1">
              <a:rPr lang="en-NZ" smtClean="0"/>
              <a:pPr/>
              <a:t>17/09/2010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F205A-42B4-4F23-BC39-6615930B7D6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6330A-F87D-4EEA-A599-5FCF8A19E730}" type="datetime1">
              <a:rPr lang="en-NZ" smtClean="0"/>
              <a:pPr/>
              <a:t>17/09/2010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F205A-42B4-4F23-BC39-6615930B7D67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Achievement Standard 90196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Producers, production, resources and their use.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smtClean="0"/>
              <a:t>A Final thought:</a:t>
            </a:r>
            <a:endParaRPr lang="en-GB" smtClean="0"/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smtClean="0"/>
              <a:t>Not everything fits nicely into categories that are listed above</a:t>
            </a:r>
          </a:p>
          <a:p>
            <a:pPr lvl="1" eaLnBrk="1" hangingPunct="1">
              <a:defRPr/>
            </a:pPr>
            <a:r>
              <a:rPr lang="en-NZ" smtClean="0"/>
              <a:t>E.g. how do you classify a winery that grows the grapes, crushes them and then sells the wine from a shop on site</a:t>
            </a:r>
          </a:p>
          <a:p>
            <a:pPr eaLnBrk="1" hangingPunct="1">
              <a:defRPr/>
            </a:pPr>
            <a:r>
              <a:rPr lang="en-NZ" smtClean="0"/>
              <a:t>The simple answer is you can’t nor should you try</a:t>
            </a:r>
          </a:p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NZ" smtClean="0"/>
              <a:t>Private Sector Firms</a:t>
            </a:r>
            <a:endParaRPr lang="en-GB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smtClean="0"/>
              <a:t>Are organised as sole traders, partnerships, companies or co-operatives</a:t>
            </a:r>
          </a:p>
          <a:p>
            <a:pPr eaLnBrk="1" hangingPunct="1">
              <a:defRPr/>
            </a:pPr>
            <a:r>
              <a:rPr lang="en-NZ" smtClean="0"/>
              <a:t>Usually have profit as a (main) incentive for their operation</a:t>
            </a:r>
          </a:p>
          <a:p>
            <a:pPr eaLnBrk="1" hangingPunct="1">
              <a:defRPr/>
            </a:pPr>
            <a:r>
              <a:rPr lang="en-NZ" smtClean="0"/>
              <a:t>Can be a large corporate like </a:t>
            </a:r>
            <a:r>
              <a:rPr lang="en-NZ" i="1" smtClean="0"/>
              <a:t>Telecom</a:t>
            </a:r>
            <a:r>
              <a:rPr lang="en-NZ" smtClean="0"/>
              <a:t> or a small family business like </a:t>
            </a:r>
            <a:r>
              <a:rPr lang="en-NZ" i="1" smtClean="0"/>
              <a:t>Take It Easy Tours.</a:t>
            </a:r>
          </a:p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NZ" sz="4000" b="1" smtClean="0"/>
              <a:t>Private Sector Non Profit Organisations</a:t>
            </a:r>
            <a:endParaRPr lang="en-GB" sz="4000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smtClean="0"/>
              <a:t>Are set up by groups of like minded individuals with a specific goal or interest in mind</a:t>
            </a:r>
          </a:p>
          <a:p>
            <a:pPr eaLnBrk="1" hangingPunct="1">
              <a:defRPr/>
            </a:pPr>
            <a:r>
              <a:rPr lang="en-NZ" smtClean="0"/>
              <a:t>They provide goods and services not usually provided by a private firm</a:t>
            </a:r>
          </a:p>
          <a:p>
            <a:pPr eaLnBrk="1" hangingPunct="1">
              <a:defRPr/>
            </a:pPr>
            <a:r>
              <a:rPr lang="en-NZ" smtClean="0"/>
              <a:t>Would include sporting clubs, societies and charities.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sz="4000" b="1" smtClean="0"/>
              <a:t>Public Sector</a:t>
            </a:r>
            <a:endParaRPr lang="en-GB" sz="4000" b="1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smtClean="0"/>
              <a:t>Are owned by the government at either national (central govt) or local (city/regional council) level</a:t>
            </a:r>
          </a:p>
          <a:p>
            <a:pPr eaLnBrk="1" hangingPunct="1">
              <a:defRPr/>
            </a:pPr>
            <a:r>
              <a:rPr lang="en-NZ" smtClean="0"/>
              <a:t>Some public sector firms are run to make a profit – state owned enterprises</a:t>
            </a:r>
          </a:p>
          <a:p>
            <a:pPr eaLnBrk="1" hangingPunct="1">
              <a:defRPr/>
            </a:pPr>
            <a:r>
              <a:rPr lang="en-NZ" smtClean="0"/>
              <a:t>Some exist purely to provide a service - hospitals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NZ" b="1" smtClean="0"/>
              <a:t>Types of Business Unit</a:t>
            </a:r>
            <a:endParaRPr lang="en-GB" b="1" smtClean="0"/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NZ" smtClean="0"/>
              <a:t>Private sector firms can be either :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NZ" smtClean="0"/>
              <a:t>Sole Traders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NZ" smtClean="0"/>
              <a:t>Partnerships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NZ" smtClean="0"/>
              <a:t>Companies (listed or unlisted)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NZ" smtClean="0"/>
              <a:t>Co-operatives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NZ" smtClean="0"/>
              <a:t>Each of the above has different ownership structures and has a different effect on the liability (responsibility for debts) of the owners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NZ" b="1" smtClean="0"/>
              <a:t>Sole Trader</a:t>
            </a:r>
            <a:endParaRPr lang="en-GB" b="1" smtClean="0"/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NZ" sz="2800" smtClean="0"/>
              <a:t>One owner so he/she can make all the decisions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NZ" sz="2800" smtClean="0"/>
              <a:t>No formal set up costs so easy to start a business as a sole trader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NZ" sz="2800" smtClean="0"/>
              <a:t>Owner has unlimited liability for business debts (i.e. would need to pay for business debts from his/her own money if necessary)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NZ" sz="2800" smtClean="0"/>
              <a:t>Owner may have difficulty raising finance for the business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NZ" sz="2800" smtClean="0"/>
              <a:t>Owner may find it difficult to take holidays/sick leave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NZ" b="1" smtClean="0"/>
              <a:t>Partnership</a:t>
            </a:r>
            <a:endParaRPr lang="en-GB" b="1" smtClean="0"/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NZ" sz="2400" smtClean="0"/>
              <a:t>Has between 2 and 25 owners called partners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NZ" sz="2400" smtClean="0"/>
              <a:t>More owners gives the firm greater access to capital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NZ" sz="2400" smtClean="0"/>
              <a:t>More owners also means more (and different) skills can be brought to the firm by the owners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NZ" sz="2400" smtClean="0"/>
              <a:t>Decision-making must be shared between partners which could hinder a firm’s progress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NZ" sz="2400" smtClean="0"/>
              <a:t>Partners are jointly and severally liable for the business debts – 1 partner can enter a contract that is binding on all partners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NZ" sz="2400" smtClean="0"/>
              <a:t>Partners usually have an </a:t>
            </a:r>
            <a:r>
              <a:rPr lang="en-NZ" sz="2400" b="1" smtClean="0"/>
              <a:t>Agreement</a:t>
            </a:r>
            <a:r>
              <a:rPr lang="en-NZ" sz="2400" smtClean="0"/>
              <a:t> or </a:t>
            </a:r>
            <a:r>
              <a:rPr lang="en-NZ" sz="2400" b="1" smtClean="0"/>
              <a:t>deed</a:t>
            </a:r>
            <a:r>
              <a:rPr lang="en-NZ" sz="2400" smtClean="0"/>
              <a:t> that says how decisions are made and profits/losses are shared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NZ" sz="2400" smtClean="0"/>
              <a:t>If no agreement is made then the Partnership Act applies and profits/losses are shared equally</a:t>
            </a: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NZ" b="1" smtClean="0"/>
              <a:t>Company</a:t>
            </a:r>
            <a:endParaRPr lang="en-GB" b="1" smtClean="0"/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NZ" sz="2400" smtClean="0"/>
              <a:t>Has 1 or more owners (called </a:t>
            </a:r>
            <a:r>
              <a:rPr lang="en-NZ" sz="2400" b="1" smtClean="0"/>
              <a:t>shareholders</a:t>
            </a:r>
            <a:r>
              <a:rPr lang="en-NZ" sz="2400" smtClean="0"/>
              <a:t>)</a:t>
            </a:r>
            <a:r>
              <a:rPr lang="en-NZ" sz="2400" b="1" smtClean="0"/>
              <a:t> </a:t>
            </a:r>
            <a:r>
              <a:rPr lang="en-NZ" sz="2400" smtClean="0"/>
              <a:t>and must be registered with the Registrar of Companies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NZ" sz="2400" smtClean="0"/>
              <a:t>The shareholders have limited liability – this means if the business fails they are only lose their investment in the company not any other personal assets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NZ" sz="2400" smtClean="0"/>
              <a:t>Limited liability exists because the company is a ‘legal entity’ – that is a person in the eyes of the law.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NZ" sz="2400" smtClean="0"/>
              <a:t>Shares can be onsold so the business can outlive its owners/founders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NZ" sz="2400" smtClean="0"/>
              <a:t>New Shares can be created and sold allowing the company to raise large sums of capital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NZ" sz="2400" smtClean="0"/>
              <a:t>If the company is listed its shares can be sold on the share market.  Unlisted companies are usually smaller and sell shares direct to individuals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NZ" sz="2400" smtClean="0"/>
              <a:t>A company is more expensive to set up.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NZ" b="1" smtClean="0"/>
              <a:t>Co-operative</a:t>
            </a:r>
            <a:endParaRPr lang="en-GB" b="1" smtClean="0"/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NZ" sz="2400" dirty="0" smtClean="0"/>
              <a:t>Set up and owned by its members who operate the firm for their mutual benefit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NZ" sz="2400" dirty="0" smtClean="0"/>
              <a:t>Members are usually customers of the firm (consumer co-op) or suppliers of the firm (producer co-op)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NZ" sz="2400" dirty="0" smtClean="0"/>
              <a:t>Fonterra is a good example of a producer co-op while a building society is often a good example of a consumer co-op.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NZ" sz="2400" dirty="0" smtClean="0"/>
              <a:t>Members/owners of the co-op have </a:t>
            </a:r>
            <a:r>
              <a:rPr lang="en-NZ" sz="2400" smtClean="0"/>
              <a:t>limited liability</a:t>
            </a: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NZ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Service industries and Interdependence</a:t>
            </a:r>
            <a:endParaRPr lang="en-GB" sz="4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NZ" sz="2800" smtClean="0"/>
              <a:t>A number of specialist firms exist to provide other firms with certain expertise </a:t>
            </a:r>
          </a:p>
          <a:p>
            <a:pPr eaLnBrk="1" hangingPunct="1">
              <a:lnSpc>
                <a:spcPct val="80000"/>
              </a:lnSpc>
            </a:pPr>
            <a:r>
              <a:rPr lang="en-NZ" sz="2800" smtClean="0"/>
              <a:t>The other firms rely on these specialist firms either because: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smtClean="0"/>
              <a:t> they do not have the expertise themselves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b="1" smtClean="0"/>
              <a:t>or</a:t>
            </a:r>
            <a:r>
              <a:rPr lang="en-NZ" sz="2400" smtClean="0"/>
              <a:t> they can not afford to provide themselves because it is too expensive to set up</a:t>
            </a:r>
          </a:p>
          <a:p>
            <a:pPr eaLnBrk="1" hangingPunct="1">
              <a:lnSpc>
                <a:spcPct val="80000"/>
              </a:lnSpc>
            </a:pPr>
            <a:r>
              <a:rPr lang="en-NZ" sz="2800" smtClean="0"/>
              <a:t>Examples of these specialist firms are: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smtClean="0"/>
              <a:t>Accounting firms, marketing firms, transport firms, communication firms, legal firms etc.</a:t>
            </a: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What is production?</a:t>
            </a:r>
            <a:endParaRPr lang="en-GB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Production </a:t>
            </a:r>
          </a:p>
          <a:p>
            <a:pPr lvl="1" eaLnBrk="1" hangingPunct="1"/>
            <a:r>
              <a:rPr lang="en-GB" dirty="0" smtClean="0"/>
              <a:t>is the process which combines resources and turn them into commodities or goods and services</a:t>
            </a:r>
          </a:p>
          <a:p>
            <a:r>
              <a:rPr lang="en-GB" b="1" dirty="0" smtClean="0"/>
              <a:t>Resources</a:t>
            </a:r>
          </a:p>
          <a:p>
            <a:pPr lvl="1"/>
            <a:r>
              <a:rPr lang="en-GB" dirty="0" smtClean="0"/>
              <a:t>are the things used in the production process such as materials, tools and machinery and labour.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b="1" smtClean="0">
                <a:effectLst>
                  <a:outerShdw blurRad="38100" dist="38100" dir="2700000" algn="tl">
                    <a:srgbClr val="AF273E"/>
                  </a:outerShdw>
                </a:effectLst>
              </a:rPr>
              <a:t>What is Productivity?</a:t>
            </a:r>
            <a:endParaRPr lang="en-GB" b="1" smtClean="0">
              <a:effectLst>
                <a:outerShdw blurRad="38100" dist="38100" dir="2700000" algn="tl">
                  <a:srgbClr val="AF273E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NZ" sz="2400" smtClean="0"/>
              <a:t>The level of production is the amount of a good or service produced by a firm.</a:t>
            </a:r>
          </a:p>
          <a:p>
            <a:pPr eaLnBrk="1" hangingPunct="1">
              <a:lnSpc>
                <a:spcPct val="80000"/>
              </a:lnSpc>
            </a:pPr>
            <a:r>
              <a:rPr lang="en-NZ" sz="2400" smtClean="0"/>
              <a:t>Level of productivity is the level of output produced in relation to the level of inputs</a:t>
            </a:r>
          </a:p>
          <a:p>
            <a:pPr eaLnBrk="1" hangingPunct="1">
              <a:lnSpc>
                <a:spcPct val="80000"/>
              </a:lnSpc>
            </a:pPr>
            <a:r>
              <a:rPr lang="en-NZ" sz="2400" smtClean="0"/>
              <a:t>Example 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000" smtClean="0"/>
              <a:t>if a firm hires 5 staff and in one week produces 50 units then the productivity of labour is 10 units per worker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000" smtClean="0"/>
              <a:t>If the following week the firm increases production to 55 units then productivity has gone up by one unit per worker.</a:t>
            </a:r>
          </a:p>
          <a:p>
            <a:pPr lvl="1" algn="ctr" eaLnBrk="1" hangingPunct="1">
              <a:lnSpc>
                <a:spcPct val="80000"/>
              </a:lnSpc>
              <a:buFontTx/>
              <a:buNone/>
            </a:pPr>
            <a:r>
              <a:rPr lang="en-NZ" sz="2000" smtClean="0"/>
              <a:t>Productivity = </a:t>
            </a:r>
            <a:r>
              <a:rPr lang="en-NZ" sz="2000" u="sng" smtClean="0"/>
              <a:t>Units of Output</a:t>
            </a:r>
          </a:p>
          <a:p>
            <a:pPr lvl="1" algn="ctr" eaLnBrk="1" hangingPunct="1">
              <a:lnSpc>
                <a:spcPct val="80000"/>
              </a:lnSpc>
              <a:buFontTx/>
              <a:buNone/>
            </a:pPr>
            <a:r>
              <a:rPr lang="en-NZ" sz="2000" smtClean="0"/>
              <a:t>                        Units of input</a:t>
            </a:r>
            <a:endParaRPr lang="en-GB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b="1" smtClean="0">
                <a:effectLst>
                  <a:outerShdw blurRad="38100" dist="38100" dir="2700000" algn="tl">
                    <a:srgbClr val="AF273E"/>
                  </a:outerShdw>
                </a:effectLst>
              </a:rPr>
              <a:t>Improving Productivity</a:t>
            </a:r>
            <a:endParaRPr lang="en-GB" b="1" smtClean="0">
              <a:effectLst>
                <a:outerShdw blurRad="38100" dist="38100" dir="2700000" algn="tl">
                  <a:srgbClr val="AF273E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NZ" sz="2800" smtClean="0"/>
              <a:t>Improved productivity lowers the per unit cost of production and therefore improves profits</a:t>
            </a:r>
          </a:p>
          <a:p>
            <a:pPr eaLnBrk="1" hangingPunct="1">
              <a:lnSpc>
                <a:spcPct val="80000"/>
              </a:lnSpc>
            </a:pPr>
            <a:r>
              <a:rPr lang="en-NZ" sz="2800" smtClean="0"/>
              <a:t>Productivity of labour can be improved by: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smtClean="0"/>
              <a:t>Specialising in producing one type of good or service and allows workers to become good at their job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smtClean="0"/>
              <a:t>Using division of labour where the production process is divided up into separate tasks each completed by a different person </a:t>
            </a: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b="1" smtClean="0">
                <a:effectLst>
                  <a:outerShdw blurRad="38100" dist="38100" dir="2700000" algn="tl">
                    <a:srgbClr val="AF273E"/>
                  </a:outerShdw>
                </a:effectLst>
              </a:rPr>
              <a:t>Improving Productivity</a:t>
            </a:r>
            <a:endParaRPr lang="en-GB" b="1" smtClean="0">
              <a:effectLst>
                <a:outerShdw blurRad="38100" dist="38100" dir="2700000" algn="tl">
                  <a:srgbClr val="AF273E"/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NZ" sz="2400" smtClean="0"/>
              <a:t>Division of labour reduces workers training time (and costs) because each worker only needs to learn one part of the job</a:t>
            </a:r>
          </a:p>
          <a:p>
            <a:pPr lvl="1" eaLnBrk="1" hangingPunct="1"/>
            <a:r>
              <a:rPr lang="en-NZ" sz="2400" smtClean="0"/>
              <a:t>However division of labour can become monotonous resulting in high staff turnover/low morale</a:t>
            </a:r>
          </a:p>
          <a:p>
            <a:pPr eaLnBrk="1" hangingPunct="1"/>
            <a:r>
              <a:rPr lang="en-NZ" sz="2800" smtClean="0"/>
              <a:t>Increased use of technology can also help to improve the productivity of a firm by making the job faster</a:t>
            </a: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b="1" smtClean="0">
                <a:effectLst>
                  <a:outerShdw blurRad="38100" dist="38100" dir="2700000" algn="tl">
                    <a:srgbClr val="AF273E"/>
                  </a:outerShdw>
                </a:effectLst>
              </a:rPr>
              <a:t>Economies of Scale</a:t>
            </a:r>
            <a:endParaRPr lang="en-GB" b="1" smtClean="0">
              <a:effectLst>
                <a:outerShdw blurRad="38100" dist="38100" dir="2700000" algn="tl">
                  <a:srgbClr val="AF273E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NZ" sz="2400" smtClean="0"/>
              <a:t>Economies of scale occur when a firm’s per unit (or average cost) decreases as the scale of the operation increases</a:t>
            </a:r>
          </a:p>
          <a:p>
            <a:pPr eaLnBrk="1" hangingPunct="1">
              <a:lnSpc>
                <a:spcPct val="80000"/>
              </a:lnSpc>
            </a:pPr>
            <a:r>
              <a:rPr lang="en-NZ" sz="2400" smtClean="0"/>
              <a:t>Economies of scale become possible due to: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000" smtClean="0"/>
              <a:t>Large firms getting lower rates of interest on loans (financial economies)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000" smtClean="0"/>
              <a:t>Discounts for buying in bulk (commercial economies)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000" smtClean="0"/>
              <a:t>Greater use of technology (technical economies)</a:t>
            </a:r>
          </a:p>
          <a:p>
            <a:pPr eaLnBrk="1" hangingPunct="1">
              <a:lnSpc>
                <a:spcPct val="80000"/>
              </a:lnSpc>
            </a:pPr>
            <a:r>
              <a:rPr lang="en-NZ" sz="2400" smtClean="0"/>
              <a:t>Diseconomies of scale can also occur when a firm becomes too large and average costs increase</a:t>
            </a: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b="1" smtClean="0">
                <a:effectLst>
                  <a:outerShdw blurRad="38100" dist="38100" dir="2700000" algn="tl">
                    <a:srgbClr val="AF273E"/>
                  </a:outerShdw>
                </a:effectLst>
              </a:rPr>
              <a:t>Business Growth</a:t>
            </a:r>
            <a:endParaRPr lang="en-GB" b="1" smtClean="0">
              <a:effectLst>
                <a:outerShdw blurRad="38100" dist="38100" dir="2700000" algn="tl">
                  <a:srgbClr val="AF273E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NZ" smtClean="0"/>
              <a:t>A business can grow through capital formation/investment but there are a number of other ways a firm can grow</a:t>
            </a:r>
          </a:p>
          <a:p>
            <a:pPr lvl="1" eaLnBrk="1" hangingPunct="1">
              <a:lnSpc>
                <a:spcPct val="90000"/>
              </a:lnSpc>
            </a:pPr>
            <a:r>
              <a:rPr lang="en-NZ" smtClean="0"/>
              <a:t>Mergers occur when two (or more) firms agree to join together</a:t>
            </a:r>
          </a:p>
          <a:p>
            <a:pPr lvl="1" eaLnBrk="1" hangingPunct="1">
              <a:lnSpc>
                <a:spcPct val="90000"/>
              </a:lnSpc>
            </a:pPr>
            <a:r>
              <a:rPr lang="en-NZ" smtClean="0"/>
              <a:t>Takeovers occur when one firm buys up the shares of another firm and assumes control of it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b="1" smtClean="0">
                <a:effectLst>
                  <a:outerShdw blurRad="38100" dist="38100" dir="2700000" algn="tl">
                    <a:srgbClr val="AF273E"/>
                  </a:outerShdw>
                </a:effectLst>
              </a:rPr>
              <a:t>Diversification</a:t>
            </a:r>
            <a:endParaRPr lang="en-GB" b="1" smtClean="0">
              <a:effectLst>
                <a:outerShdw blurRad="38100" dist="38100" dir="2700000" algn="tl">
                  <a:srgbClr val="AF273E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NZ" sz="2400" smtClean="0"/>
              <a:t>Occurs when a firm decides to produce a wider range of products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This spreads the risk of the firm as a loss of demand for one product can be offset by continued sales of another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However the owner of the firm may not have the expertise to understand the new product increasing the firms costs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E.g. General Electric produced electronic appliances and then diversified to offer loans and financial services</a:t>
            </a: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b="1" smtClean="0">
                <a:effectLst>
                  <a:outerShdw blurRad="38100" dist="38100" dir="2700000" algn="tl">
                    <a:srgbClr val="AF273E"/>
                  </a:outerShdw>
                </a:effectLst>
              </a:rPr>
              <a:t>Vertical Integration</a:t>
            </a:r>
            <a:endParaRPr lang="en-GB" b="1" smtClean="0">
              <a:effectLst>
                <a:outerShdw blurRad="38100" dist="38100" dir="2700000" algn="tl">
                  <a:srgbClr val="AF273E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NZ" sz="2800" smtClean="0"/>
              <a:t>Occurs when firms at different stages of the same industry combine</a:t>
            </a:r>
          </a:p>
          <a:p>
            <a:pPr eaLnBrk="1" hangingPunct="1">
              <a:lnSpc>
                <a:spcPct val="80000"/>
              </a:lnSpc>
            </a:pPr>
            <a:r>
              <a:rPr lang="en-NZ" sz="2800" smtClean="0"/>
              <a:t>E.g.  A canning factory (secondary) purchases a fishing company (primary) </a:t>
            </a:r>
          </a:p>
          <a:p>
            <a:pPr eaLnBrk="1" hangingPunct="1">
              <a:lnSpc>
                <a:spcPct val="80000"/>
              </a:lnSpc>
            </a:pPr>
            <a:r>
              <a:rPr lang="en-NZ" sz="2800" smtClean="0"/>
              <a:t>This allows the firm to achieve security of supply or secure markets for their products</a:t>
            </a:r>
          </a:p>
          <a:p>
            <a:pPr eaLnBrk="1" hangingPunct="1">
              <a:lnSpc>
                <a:spcPct val="80000"/>
              </a:lnSpc>
            </a:pPr>
            <a:r>
              <a:rPr lang="en-NZ" sz="2800" smtClean="0"/>
              <a:t>It also allows the firm to absorb the profit margins of the other business</a:t>
            </a:r>
          </a:p>
          <a:p>
            <a:pPr eaLnBrk="1" hangingPunct="1">
              <a:lnSpc>
                <a:spcPct val="80000"/>
              </a:lnSpc>
            </a:pP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b="1" smtClean="0">
                <a:effectLst>
                  <a:outerShdw blurRad="38100" dist="38100" dir="2700000" algn="tl">
                    <a:srgbClr val="AF273E"/>
                  </a:outerShdw>
                </a:effectLst>
              </a:rPr>
              <a:t>Horizontal Integration</a:t>
            </a:r>
            <a:endParaRPr lang="en-GB" b="1" smtClean="0">
              <a:effectLst>
                <a:outerShdw blurRad="38100" dist="38100" dir="2700000" algn="tl">
                  <a:srgbClr val="AF273E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NZ" sz="2800" smtClean="0"/>
              <a:t>Occurs when firms at the same stage of the same industry combine</a:t>
            </a:r>
          </a:p>
          <a:p>
            <a:pPr eaLnBrk="1" hangingPunct="1"/>
            <a:r>
              <a:rPr lang="en-NZ" sz="2800" smtClean="0"/>
              <a:t>E.g.  Two clothing manufacturers combine</a:t>
            </a:r>
          </a:p>
          <a:p>
            <a:pPr eaLnBrk="1" hangingPunct="1"/>
            <a:r>
              <a:rPr lang="en-NZ" sz="2800" smtClean="0"/>
              <a:t>This allows the firm to reduce competition for their product or perhaps acquire a strong brand name to become more influential in the market</a:t>
            </a: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b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Business Cycle</a:t>
            </a:r>
            <a:endParaRPr lang="en-GB" b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eaLnBrk="1" hangingPunct="1"/>
            <a:endParaRPr lang="en-NZ" smtClean="0"/>
          </a:p>
          <a:p>
            <a:pPr eaLnBrk="1" hangingPunct="1"/>
            <a:endParaRPr lang="en-GB" smtClean="0"/>
          </a:p>
        </p:txBody>
      </p:sp>
      <p:sp>
        <p:nvSpPr>
          <p:cNvPr id="4100" name="AutoShape 4"/>
          <p:cNvSpPr>
            <a:spLocks noChangeAspect="1" noChangeArrowheads="1"/>
          </p:cNvSpPr>
          <p:nvPr/>
        </p:nvSpPr>
        <p:spPr bwMode="auto">
          <a:xfrm>
            <a:off x="1116013" y="1700213"/>
            <a:ext cx="5688012" cy="386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324100" y="2043113"/>
            <a:ext cx="0" cy="30956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339975" y="4149725"/>
            <a:ext cx="51847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NZ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547813" y="1412875"/>
            <a:ext cx="693737" cy="202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/>
          <a:lstStyle/>
          <a:p>
            <a:r>
              <a:rPr lang="en-GB"/>
              <a:t>%age </a:t>
            </a:r>
            <a:r>
              <a:rPr lang="en-GB">
                <a:cs typeface="Arial" pitchFamily="34" charset="0"/>
              </a:rPr>
              <a:t>∆ Real GDP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588125" y="4292600"/>
            <a:ext cx="16002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/>
              <a:t>Time (Years</a:t>
            </a:r>
            <a:r>
              <a:rPr lang="en-GB" sz="1600"/>
              <a:t>)</a:t>
            </a:r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>
            <a:off x="2643188" y="2192338"/>
            <a:ext cx="4724400" cy="2208212"/>
          </a:xfrm>
          <a:custGeom>
            <a:avLst/>
            <a:gdLst>
              <a:gd name="T0" fmla="*/ 0 w 2976"/>
              <a:gd name="T1" fmla="*/ 884 h 1391"/>
              <a:gd name="T2" fmla="*/ 189 w 2976"/>
              <a:gd name="T3" fmla="*/ 836 h 1391"/>
              <a:gd name="T4" fmla="*/ 353 w 2976"/>
              <a:gd name="T5" fmla="*/ 1051 h 1391"/>
              <a:gd name="T6" fmla="*/ 671 w 2976"/>
              <a:gd name="T7" fmla="*/ 1323 h 1391"/>
              <a:gd name="T8" fmla="*/ 988 w 2976"/>
              <a:gd name="T9" fmla="*/ 1278 h 1391"/>
              <a:gd name="T10" fmla="*/ 1442 w 2976"/>
              <a:gd name="T11" fmla="*/ 643 h 1391"/>
              <a:gd name="T12" fmla="*/ 1714 w 2976"/>
              <a:gd name="T13" fmla="*/ 552 h 1391"/>
              <a:gd name="T14" fmla="*/ 2031 w 2976"/>
              <a:gd name="T15" fmla="*/ 915 h 1391"/>
              <a:gd name="T16" fmla="*/ 2168 w 2976"/>
              <a:gd name="T17" fmla="*/ 1006 h 1391"/>
              <a:gd name="T18" fmla="*/ 2440 w 2976"/>
              <a:gd name="T19" fmla="*/ 960 h 1391"/>
              <a:gd name="T20" fmla="*/ 2893 w 2976"/>
              <a:gd name="T21" fmla="*/ 144 h 1391"/>
              <a:gd name="T22" fmla="*/ 2939 w 2976"/>
              <a:gd name="T23" fmla="*/ 99 h 139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976"/>
              <a:gd name="T37" fmla="*/ 0 h 1391"/>
              <a:gd name="T38" fmla="*/ 2976 w 2976"/>
              <a:gd name="T39" fmla="*/ 1391 h 139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976" h="1391">
                <a:moveTo>
                  <a:pt x="0" y="884"/>
                </a:moveTo>
                <a:cubicBezTo>
                  <a:pt x="31" y="879"/>
                  <a:pt x="130" y="808"/>
                  <a:pt x="189" y="836"/>
                </a:cubicBezTo>
                <a:cubicBezTo>
                  <a:pt x="248" y="864"/>
                  <a:pt x="273" y="970"/>
                  <a:pt x="353" y="1051"/>
                </a:cubicBezTo>
                <a:cubicBezTo>
                  <a:pt x="433" y="1132"/>
                  <a:pt x="565" y="1285"/>
                  <a:pt x="671" y="1323"/>
                </a:cubicBezTo>
                <a:cubicBezTo>
                  <a:pt x="777" y="1361"/>
                  <a:pt x="859" y="1391"/>
                  <a:pt x="988" y="1278"/>
                </a:cubicBezTo>
                <a:cubicBezTo>
                  <a:pt x="1117" y="1165"/>
                  <a:pt x="1321" y="764"/>
                  <a:pt x="1442" y="643"/>
                </a:cubicBezTo>
                <a:cubicBezTo>
                  <a:pt x="1563" y="522"/>
                  <a:pt x="1616" y="507"/>
                  <a:pt x="1714" y="552"/>
                </a:cubicBezTo>
                <a:cubicBezTo>
                  <a:pt x="1812" y="597"/>
                  <a:pt x="1955" y="839"/>
                  <a:pt x="2031" y="915"/>
                </a:cubicBezTo>
                <a:cubicBezTo>
                  <a:pt x="2107" y="991"/>
                  <a:pt x="2100" y="999"/>
                  <a:pt x="2168" y="1006"/>
                </a:cubicBezTo>
                <a:cubicBezTo>
                  <a:pt x="2236" y="1013"/>
                  <a:pt x="2319" y="1104"/>
                  <a:pt x="2440" y="960"/>
                </a:cubicBezTo>
                <a:cubicBezTo>
                  <a:pt x="2561" y="816"/>
                  <a:pt x="2810" y="288"/>
                  <a:pt x="2893" y="144"/>
                </a:cubicBezTo>
                <a:cubicBezTo>
                  <a:pt x="2976" y="0"/>
                  <a:pt x="2957" y="49"/>
                  <a:pt x="2939" y="99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635375" y="2636838"/>
            <a:ext cx="792163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400"/>
              <a:t>Upturn</a:t>
            </a:r>
            <a:endParaRPr lang="en-GB" sz="1400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4140200" y="2997200"/>
            <a:ext cx="28733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4500563" y="1484313"/>
            <a:ext cx="720725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400"/>
              <a:t>Boom</a:t>
            </a:r>
            <a:endParaRPr lang="en-GB" sz="1400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5003800" y="1773238"/>
            <a:ext cx="21590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651500" y="2636838"/>
            <a:ext cx="1008063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400"/>
              <a:t>Downturn</a:t>
            </a:r>
            <a:endParaRPr lang="en-GB" sz="1400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5580063" y="2997200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3563938" y="4868863"/>
            <a:ext cx="1079500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400"/>
              <a:t>Recession</a:t>
            </a:r>
            <a:endParaRPr lang="en-GB" sz="1400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 flipV="1">
            <a:off x="3924300" y="4365625"/>
            <a:ext cx="714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5508625" y="4868863"/>
            <a:ext cx="2520950" cy="14652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NZ"/>
              <a:t>Note:  A recession is usually defined as 2 or more consecutive quarters of negative economic growth</a:t>
            </a:r>
            <a:endParaRPr lang="en-GB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 flipH="1">
            <a:off x="2916238" y="1844675"/>
            <a:ext cx="172720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7235825" y="3357563"/>
            <a:ext cx="1008063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400"/>
              <a:t>Trough</a:t>
            </a:r>
            <a:endParaRPr lang="en-GB" sz="1400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H="1">
            <a:off x="6516688" y="3500438"/>
            <a:ext cx="71913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b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Business Cycle</a:t>
            </a:r>
            <a:endParaRPr lang="en-GB" b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NZ" smtClean="0"/>
              <a:t>Most economies follow a business cycle something like what is shown above</a:t>
            </a:r>
          </a:p>
          <a:p>
            <a:pPr eaLnBrk="1" hangingPunct="1">
              <a:lnSpc>
                <a:spcPct val="90000"/>
              </a:lnSpc>
            </a:pPr>
            <a:r>
              <a:rPr lang="en-NZ" smtClean="0"/>
              <a:t>It should be noted however that the cycle is not quite as predictable or smooth as is shown in many textbooks.</a:t>
            </a:r>
          </a:p>
          <a:p>
            <a:pPr eaLnBrk="1" hangingPunct="1">
              <a:lnSpc>
                <a:spcPct val="90000"/>
              </a:lnSpc>
            </a:pPr>
            <a:r>
              <a:rPr lang="en-NZ" smtClean="0"/>
              <a:t>In general over time the real output of an economy would be expected to increase (the business cycle overall trend is upwards)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Labour</a:t>
            </a:r>
          </a:p>
          <a:p>
            <a:pPr lvl="1" eaLnBrk="1" hangingPunct="1"/>
            <a:r>
              <a:rPr lang="en-GB" smtClean="0"/>
              <a:t>Human Resources – the workers who work on the production lines, service workers (hairdressers, bank tellers etc) are all examples of labour</a:t>
            </a:r>
          </a:p>
          <a:p>
            <a:pPr lvl="1" eaLnBrk="1" hangingPunct="1"/>
            <a:r>
              <a:rPr lang="en-GB" smtClean="0"/>
              <a:t>The reward for labour is called </a:t>
            </a:r>
            <a:r>
              <a:rPr lang="en-GB" b="1" smtClean="0">
                <a:solidFill>
                  <a:schemeClr val="accent2"/>
                </a:solidFill>
              </a:rPr>
              <a:t>wages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b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Business Cycle</a:t>
            </a:r>
            <a:endParaRPr lang="en-GB" b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NZ" smtClean="0"/>
              <a:t>Upturn – period of increasing growth and falling unemployment</a:t>
            </a:r>
          </a:p>
          <a:p>
            <a:pPr eaLnBrk="1" hangingPunct="1">
              <a:lnSpc>
                <a:spcPct val="90000"/>
              </a:lnSpc>
            </a:pPr>
            <a:r>
              <a:rPr lang="en-NZ" smtClean="0"/>
              <a:t>Boom – period of strong economic growth and low unemployment.</a:t>
            </a:r>
          </a:p>
          <a:p>
            <a:pPr eaLnBrk="1" hangingPunct="1">
              <a:lnSpc>
                <a:spcPct val="90000"/>
              </a:lnSpc>
            </a:pPr>
            <a:r>
              <a:rPr lang="en-NZ" smtClean="0"/>
              <a:t>Downturn – period of falling economic growth and increasing unemployment</a:t>
            </a:r>
          </a:p>
          <a:p>
            <a:pPr eaLnBrk="1" hangingPunct="1">
              <a:lnSpc>
                <a:spcPct val="90000"/>
              </a:lnSpc>
            </a:pPr>
            <a:r>
              <a:rPr lang="en-NZ" smtClean="0"/>
              <a:t>Trough/Recession – period of weak economic growth and high unemployment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smtClean="0"/>
              <a:t>Capital</a:t>
            </a:r>
            <a:endParaRPr lang="en-GB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The machinery/manufactured resources that are used in production.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Some things can be capital or consumer goods depending on their usage e.g. a motor vehicle used by a family is a consumer good but a similar vehicle used as a taxi is a capital good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The reward for capital is </a:t>
            </a:r>
            <a:r>
              <a:rPr lang="en-GB" b="1" smtClean="0">
                <a:solidFill>
                  <a:schemeClr val="accent2"/>
                </a:solidFill>
              </a:rPr>
              <a:t>interest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</a:t>
            </a:r>
            <a:endParaRPr lang="en-GB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Entrepreneurship</a:t>
            </a:r>
          </a:p>
          <a:p>
            <a:pPr lvl="1" eaLnBrk="1" hangingPunct="1"/>
            <a:r>
              <a:rPr lang="en-GB" smtClean="0"/>
              <a:t>The risk-taker.  The entrepreneur is the person who recognises the gap in the market and gathers the resources together to exploit it</a:t>
            </a:r>
          </a:p>
          <a:p>
            <a:pPr lvl="1" eaLnBrk="1" hangingPunct="1"/>
            <a:r>
              <a:rPr lang="en-GB" smtClean="0"/>
              <a:t>The reward for entrepreneurship is </a:t>
            </a:r>
            <a:r>
              <a:rPr lang="en-GB" b="1" smtClean="0">
                <a:solidFill>
                  <a:schemeClr val="accent2"/>
                </a:solidFill>
              </a:rPr>
              <a:t>profit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</a:t>
            </a:r>
            <a:endParaRPr lang="en-GB" dirty="0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Natural</a:t>
            </a:r>
            <a:endParaRPr lang="en-GB" dirty="0" smtClean="0"/>
          </a:p>
          <a:p>
            <a:pPr lvl="1" eaLnBrk="1" hangingPunct="1"/>
            <a:r>
              <a:rPr lang="en-GB" dirty="0" smtClean="0"/>
              <a:t>Is all the gifts of nature and includes things such as coal, oil, forests etc as well as land itself</a:t>
            </a:r>
          </a:p>
          <a:p>
            <a:pPr lvl="1" eaLnBrk="1" hangingPunct="1"/>
            <a:r>
              <a:rPr lang="en-GB" dirty="0" smtClean="0"/>
              <a:t>Natural resources can be split into renewable and non-renewable categories</a:t>
            </a:r>
          </a:p>
          <a:p>
            <a:pPr lvl="1" eaLnBrk="1" hangingPunct="1"/>
            <a:r>
              <a:rPr lang="en-GB" dirty="0" smtClean="0"/>
              <a:t>The reward for natural resources is </a:t>
            </a:r>
            <a:r>
              <a:rPr lang="en-GB" b="1" dirty="0" smtClean="0">
                <a:solidFill>
                  <a:schemeClr val="accent2"/>
                </a:solidFill>
              </a:rPr>
              <a:t>rent</a:t>
            </a:r>
            <a:endParaRPr lang="en-GB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411288" y="260648"/>
            <a:ext cx="6962775" cy="891877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1649413" y="1246188"/>
            <a:ext cx="641985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1649413" y="1246188"/>
            <a:ext cx="0" cy="2095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8078788" y="1246188"/>
            <a:ext cx="0" cy="2095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4859338" y="1255713"/>
            <a:ext cx="0" cy="2095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382588" y="1493838"/>
            <a:ext cx="2533650" cy="695325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NZ" dirty="0" smtClean="0"/>
              <a:t>Natural (Land)</a:t>
            </a:r>
            <a:endParaRPr lang="en-NZ" dirty="0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3602038" y="1493838"/>
            <a:ext cx="2533650" cy="69532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NZ" dirty="0" smtClean="0"/>
              <a:t>Capital</a:t>
            </a:r>
            <a:endParaRPr lang="en-NZ" dirty="0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6660233" y="1484313"/>
            <a:ext cx="2304256" cy="695325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NZ" dirty="0" smtClean="0"/>
              <a:t>Human</a:t>
            </a:r>
            <a:endParaRPr lang="en-NZ" dirty="0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flipH="1">
            <a:off x="506413" y="2179638"/>
            <a:ext cx="561975" cy="666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2182813" y="2198688"/>
            <a:ext cx="561975" cy="666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179512" y="2852936"/>
            <a:ext cx="1428751" cy="78105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NZ" dirty="0" smtClean="0"/>
              <a:t>Renewable</a:t>
            </a:r>
            <a:endParaRPr lang="en-NZ" dirty="0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1963738" y="2884488"/>
            <a:ext cx="1428750" cy="78105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NZ" dirty="0" smtClean="0"/>
              <a:t>Non-renewable</a:t>
            </a:r>
            <a:endParaRPr lang="en-NZ" dirty="0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8666162" y="2203450"/>
            <a:ext cx="10293" cy="72149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 flipH="1">
            <a:off x="6804247" y="2204864"/>
            <a:ext cx="129927" cy="64807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7524328" y="2924944"/>
            <a:ext cx="1428750" cy="78105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NZ" dirty="0" smtClean="0"/>
              <a:t>Labour</a:t>
            </a:r>
            <a:endParaRPr lang="en-NZ" dirty="0"/>
          </a:p>
        </p:txBody>
      </p:sp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5436096" y="2924944"/>
            <a:ext cx="2016224" cy="78105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NZ" dirty="0" smtClean="0"/>
              <a:t>Entrepreneurship</a:t>
            </a:r>
            <a:endParaRPr lang="en-NZ" dirty="0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1403648" y="332656"/>
            <a:ext cx="7056784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ookman Old Style" pitchFamily="18" charset="0"/>
                <a:ea typeface="Times New Roman" pitchFamily="18" charset="0"/>
              </a:rPr>
              <a:t>RESOURCES</a:t>
            </a:r>
            <a:endParaRPr kumimoji="0" lang="en-N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ookman Old Style" pitchFamily="18" charset="0"/>
                <a:ea typeface="Times New Roman" pitchFamily="18" charset="0"/>
              </a:rPr>
              <a:t>Inputs into Production</a:t>
            </a:r>
            <a:endParaRPr kumimoji="0" lang="en-N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AutoShape 11"/>
          <p:cNvSpPr>
            <a:spLocks noChangeArrowheads="1"/>
          </p:cNvSpPr>
          <p:nvPr/>
        </p:nvSpPr>
        <p:spPr bwMode="auto">
          <a:xfrm>
            <a:off x="251520" y="4293096"/>
            <a:ext cx="2533650" cy="695325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NZ" dirty="0" smtClean="0"/>
              <a:t>Earns rent</a:t>
            </a:r>
            <a:endParaRPr lang="en-NZ" dirty="0"/>
          </a:p>
        </p:txBody>
      </p:sp>
      <p:sp>
        <p:nvSpPr>
          <p:cNvPr id="22" name="AutoShape 11"/>
          <p:cNvSpPr>
            <a:spLocks noChangeArrowheads="1"/>
          </p:cNvSpPr>
          <p:nvPr/>
        </p:nvSpPr>
        <p:spPr bwMode="auto">
          <a:xfrm>
            <a:off x="3275856" y="4293096"/>
            <a:ext cx="2533650" cy="69532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NZ" dirty="0" smtClean="0"/>
              <a:t>Earns interest</a:t>
            </a:r>
            <a:endParaRPr lang="en-NZ" dirty="0"/>
          </a:p>
        </p:txBody>
      </p:sp>
      <p:sp>
        <p:nvSpPr>
          <p:cNvPr id="23" name="AutoShape 11"/>
          <p:cNvSpPr>
            <a:spLocks noChangeArrowheads="1"/>
          </p:cNvSpPr>
          <p:nvPr/>
        </p:nvSpPr>
        <p:spPr bwMode="auto">
          <a:xfrm>
            <a:off x="6012160" y="4293096"/>
            <a:ext cx="1368152" cy="695325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NZ" dirty="0" smtClean="0"/>
              <a:t>Earns profit</a:t>
            </a:r>
            <a:endParaRPr lang="en-NZ" dirty="0"/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>
            <a:off x="7596336" y="4293096"/>
            <a:ext cx="1368152" cy="695325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NZ" dirty="0" smtClean="0"/>
              <a:t>Earns wages</a:t>
            </a:r>
            <a:endParaRPr lang="en-NZ" dirty="0"/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683568" y="3284984"/>
            <a:ext cx="2016224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3708698" y="3212182"/>
            <a:ext cx="2016224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6300192" y="3933056"/>
            <a:ext cx="504056" cy="7200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2050" idx="2"/>
          </p:cNvCxnSpPr>
          <p:nvPr/>
        </p:nvCxnSpPr>
        <p:spPr>
          <a:xfrm rot="16200000" flipV="1">
            <a:off x="8020013" y="3924684"/>
            <a:ext cx="515094" cy="77713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 animBg="1"/>
      <p:bldP spid="2058" grpId="0" animBg="1"/>
      <p:bldP spid="2057" grpId="0" animBg="1"/>
      <p:bldP spid="2056" grpId="0" animBg="1"/>
      <p:bldP spid="2055" grpId="0" animBg="1"/>
      <p:bldP spid="2054" grpId="0" animBg="1"/>
      <p:bldP spid="2053" grpId="0" animBg="1"/>
      <p:bldP spid="2052" grpId="0" animBg="1"/>
      <p:bldP spid="2051" grpId="0" animBg="1"/>
      <p:bldP spid="2050" grpId="0" animBg="1"/>
      <p:bldP spid="2049" grpId="0" animBg="1"/>
      <p:bldP spid="21" grpId="0" animBg="1"/>
      <p:bldP spid="22" grpId="0" animBg="1"/>
      <p:bldP spid="23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b="0" smtClean="0"/>
              <a:t>What are Producers?</a:t>
            </a:r>
            <a:endParaRPr lang="en-GB" b="0" smtClean="0"/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b="1" smtClean="0"/>
              <a:t>Producers</a:t>
            </a:r>
            <a:endParaRPr lang="en-GB" sz="2800" smtClean="0"/>
          </a:p>
          <a:p>
            <a:pPr lvl="1" eaLnBrk="1" hangingPunct="1">
              <a:defRPr/>
            </a:pPr>
            <a:r>
              <a:rPr lang="en-GB" sz="2400" smtClean="0"/>
              <a:t>Economic units that make the goods/services that satisfy needs/wants</a:t>
            </a:r>
          </a:p>
          <a:p>
            <a:pPr lvl="1" eaLnBrk="1" hangingPunct="1">
              <a:defRPr/>
            </a:pPr>
            <a:r>
              <a:rPr lang="en-GB" sz="2400" smtClean="0"/>
              <a:t>Producers can be a large firm such as Carter Holt Harvey, or a small business like a plumber</a:t>
            </a:r>
          </a:p>
          <a:p>
            <a:pPr lvl="1" eaLnBrk="1" hangingPunct="1">
              <a:defRPr/>
            </a:pPr>
            <a:r>
              <a:rPr lang="en-GB" sz="2400" smtClean="0"/>
              <a:t>Producers are divided into three sectors. </a:t>
            </a:r>
          </a:p>
          <a:p>
            <a:pPr lvl="1" eaLnBrk="1" hangingPunct="1">
              <a:defRPr/>
            </a:pPr>
            <a:r>
              <a:rPr lang="en-GB" sz="2400" smtClean="0"/>
              <a:t> </a:t>
            </a:r>
            <a:r>
              <a:rPr lang="en-GB" sz="2000" smtClean="0"/>
              <a:t>1.Primary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sz="2000" smtClean="0"/>
              <a:t>2.	Secondary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sz="2000" smtClean="0"/>
              <a:t>3.	Tertiary</a:t>
            </a:r>
          </a:p>
          <a:p>
            <a:pPr eaLnBrk="1" hangingPunct="1">
              <a:defRPr/>
            </a:pP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b="0" smtClean="0"/>
              <a:t>What are Producers?</a:t>
            </a:r>
            <a:endParaRPr lang="en-GB" b="0" smtClean="0"/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400" b="1" smtClean="0"/>
              <a:t>Primary Producers</a:t>
            </a:r>
            <a:endParaRPr lang="en-GB" sz="24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smtClean="0"/>
              <a:t>Are involved in extracting raw materials from the land including: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NZ" sz="2000" smtClean="0"/>
              <a:t>Mining, farming, fishing etc.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b="1" smtClean="0"/>
              <a:t>Secondary Producers</a:t>
            </a:r>
            <a:endParaRPr lang="en-GB" sz="24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smtClean="0"/>
              <a:t>Use the raw materials and process them into goods or semi-finished goods including: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NZ" sz="2000" smtClean="0"/>
              <a:t>Sawmills, factories, car assembly plants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b="1" smtClean="0"/>
              <a:t>Tertiary Producers</a:t>
            </a:r>
            <a:endParaRPr lang="en-GB" sz="24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smtClean="0"/>
              <a:t>Provide services and/or are the retailers that supply goods to end consumers such as: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NZ" sz="2000" smtClean="0"/>
              <a:t>Plumber, electrician, The Warehouse</a:t>
            </a:r>
            <a:endParaRPr lang="en-GB" sz="2000" smtClean="0"/>
          </a:p>
          <a:p>
            <a:pPr eaLnBrk="1" hangingPunct="1">
              <a:lnSpc>
                <a:spcPct val="90000"/>
              </a:lnSpc>
              <a:defRPr/>
            </a:pP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1668</Words>
  <Application>Microsoft Office PowerPoint</Application>
  <PresentationFormat>On-screen Show (4:3)</PresentationFormat>
  <Paragraphs>173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Achievement Standard 90196</vt:lpstr>
      <vt:lpstr>What is production?</vt:lpstr>
      <vt:lpstr>Resources</vt:lpstr>
      <vt:lpstr>Resources</vt:lpstr>
      <vt:lpstr>Resources</vt:lpstr>
      <vt:lpstr>Resources</vt:lpstr>
      <vt:lpstr>Slide 7</vt:lpstr>
      <vt:lpstr>What are Producers?</vt:lpstr>
      <vt:lpstr>What are Producers?</vt:lpstr>
      <vt:lpstr>A Final thought:</vt:lpstr>
      <vt:lpstr>Private Sector Firms</vt:lpstr>
      <vt:lpstr>Private Sector Non Profit Organisations</vt:lpstr>
      <vt:lpstr>Public Sector</vt:lpstr>
      <vt:lpstr>Types of Business Unit</vt:lpstr>
      <vt:lpstr>Sole Trader</vt:lpstr>
      <vt:lpstr>Partnership</vt:lpstr>
      <vt:lpstr>Company</vt:lpstr>
      <vt:lpstr>Co-operative</vt:lpstr>
      <vt:lpstr>Service industries and Interdependence</vt:lpstr>
      <vt:lpstr>What is Productivity?</vt:lpstr>
      <vt:lpstr>Improving Productivity</vt:lpstr>
      <vt:lpstr>Improving Productivity</vt:lpstr>
      <vt:lpstr>Economies of Scale</vt:lpstr>
      <vt:lpstr>Business Growth</vt:lpstr>
      <vt:lpstr>Diversification</vt:lpstr>
      <vt:lpstr>Vertical Integration</vt:lpstr>
      <vt:lpstr>Horizontal Integration</vt:lpstr>
      <vt:lpstr>The Business Cycle</vt:lpstr>
      <vt:lpstr>The Business Cycle</vt:lpstr>
      <vt:lpstr>The Business Cycle</vt:lpstr>
    </vt:vector>
  </TitlesOfParts>
  <Company>Ministry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Blair Adams (Nelson College - New Zealand)</dc:creator>
  <cp:lastModifiedBy>Blair Adams (Nelson College - New Zealand)</cp:lastModifiedBy>
  <cp:revision>5</cp:revision>
  <dcterms:created xsi:type="dcterms:W3CDTF">2010-09-14T22:16:05Z</dcterms:created>
  <dcterms:modified xsi:type="dcterms:W3CDTF">2010-09-16T22:40:54Z</dcterms:modified>
</cp:coreProperties>
</file>