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9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3DD544-544D-4097-A5F6-82D4BAAF083D}" type="datetimeFigureOut">
              <a:rPr lang="en-US"/>
              <a:pPr>
                <a:defRPr/>
              </a:pPr>
              <a:t>9/17/2010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F098BC1-2791-49C4-B5D4-42D81D9D09A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0156-ADEF-44EB-927B-5AB9EA87F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EBC0-98AA-414A-BC22-DA3064421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3532-68CD-434C-AD20-F0A164BDF0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5953-EBC1-402C-A048-A0ADB94802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D8345-3C80-4AA5-BCB9-860655AA65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05779-6099-4E35-94C0-93D8954BD2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29205-69E8-4EB5-B97E-EDC7C6061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C64B1-622D-4203-8862-BEE3C25E03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55F94-D88E-49FB-8959-C6602B66F9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A73C5-4F30-4B33-A5A7-310F29DB04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DC42-55ED-4872-8B3B-3E8B84214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037AD-53A9-4F46-8E8C-08A40AA606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AA489D8-7415-4033-96FF-386E7AD4C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Achievement Standard 90195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Describe concepts related to </a:t>
            </a:r>
            <a:r>
              <a:rPr lang="en-NZ" dirty="0" err="1" smtClean="0"/>
              <a:t>conusmer</a:t>
            </a:r>
            <a:r>
              <a:rPr lang="en-NZ" dirty="0" smtClean="0"/>
              <a:t> choice and demand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Limited means </a:t>
            </a:r>
            <a:r>
              <a:rPr lang="en-NZ" dirty="0" err="1" smtClean="0"/>
              <a:t>vs</a:t>
            </a:r>
            <a:r>
              <a:rPr lang="en-NZ" dirty="0" smtClean="0"/>
              <a:t> unlimited wants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Because means are limited and wants are unlimited there is scarcity.</a:t>
            </a:r>
          </a:p>
          <a:p>
            <a:r>
              <a:rPr lang="en-NZ" dirty="0" smtClean="0"/>
              <a:t>This means people must make choices about which wants to satisfy.</a:t>
            </a:r>
          </a:p>
          <a:p>
            <a:r>
              <a:rPr lang="en-NZ" dirty="0" smtClean="0"/>
              <a:t>Whenever a choice is made something else must be given up – this is called the opportunity cost.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00192" y="5013176"/>
            <a:ext cx="244827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100" dirty="0" smtClean="0"/>
              <a:t>This is a very common exam question – memorise these three sentences.</a:t>
            </a:r>
            <a:endParaRPr lang="en-N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Making choices</a:t>
            </a:r>
            <a:endParaRPr lang="en-GB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dirty="0" smtClean="0"/>
              <a:t>Our values influence the decisions that we make.</a:t>
            </a:r>
          </a:p>
          <a:p>
            <a:pPr eaLnBrk="1" hangingPunct="1">
              <a:defRPr/>
            </a:pPr>
            <a:r>
              <a:rPr lang="en-NZ" dirty="0" smtClean="0"/>
              <a:t>Values are our deeply held personal beliefs.</a:t>
            </a:r>
          </a:p>
          <a:p>
            <a:pPr eaLnBrk="1" hangingPunct="1">
              <a:defRPr/>
            </a:pPr>
            <a:r>
              <a:rPr lang="en-NZ" dirty="0" smtClean="0"/>
              <a:t>Because they are personal beliefs, everyone’s values are different and therefore the decisions they make will be different</a:t>
            </a: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Influences on Values</a:t>
            </a:r>
            <a:endParaRPr lang="en-GB" b="1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Upbringing (family)</a:t>
            </a:r>
          </a:p>
          <a:p>
            <a:pPr eaLnBrk="1" hangingPunct="1">
              <a:defRPr/>
            </a:pPr>
            <a:r>
              <a:rPr lang="en-NZ" smtClean="0"/>
              <a:t>Culture / cultural beliefs</a:t>
            </a:r>
          </a:p>
          <a:p>
            <a:pPr eaLnBrk="1" hangingPunct="1">
              <a:defRPr/>
            </a:pPr>
            <a:r>
              <a:rPr lang="en-NZ" smtClean="0"/>
              <a:t>Religion</a:t>
            </a:r>
          </a:p>
          <a:p>
            <a:pPr eaLnBrk="1" hangingPunct="1">
              <a:defRPr/>
            </a:pPr>
            <a:r>
              <a:rPr lang="en-NZ" smtClean="0"/>
              <a:t>Gender</a:t>
            </a:r>
          </a:p>
          <a:p>
            <a:pPr eaLnBrk="1" hangingPunct="1">
              <a:defRPr/>
            </a:pPr>
            <a:r>
              <a:rPr lang="en-NZ" smtClean="0"/>
              <a:t>Age</a:t>
            </a:r>
          </a:p>
          <a:p>
            <a:pPr eaLnBrk="1" hangingPunct="1">
              <a:defRPr/>
            </a:pPr>
            <a:r>
              <a:rPr lang="en-NZ" smtClean="0"/>
              <a:t>Peer pressure (friends)</a:t>
            </a:r>
          </a:p>
          <a:p>
            <a:pPr eaLnBrk="1" hangingPunct="1">
              <a:defRPr/>
            </a:pPr>
            <a:r>
              <a:rPr lang="en-NZ" smtClean="0"/>
              <a:t>Media</a:t>
            </a:r>
            <a:endParaRPr lang="en-GB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Income/wealth</a:t>
            </a:r>
          </a:p>
          <a:p>
            <a:pPr eaLnBrk="1" hangingPunct="1">
              <a:defRPr/>
            </a:pPr>
            <a:r>
              <a:rPr lang="en-NZ" smtClean="0"/>
              <a:t>Education</a:t>
            </a:r>
            <a:endParaRPr lang="en-GB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Important Values</a:t>
            </a:r>
            <a:endParaRPr lang="en-GB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2800" b="1" smtClean="0"/>
              <a:t>Honesty</a:t>
            </a:r>
            <a:endParaRPr lang="en-NZ" sz="2800" smtClean="0"/>
          </a:p>
          <a:p>
            <a:pPr lvl="1" eaLnBrk="1" hangingPunct="1">
              <a:defRPr/>
            </a:pPr>
            <a:r>
              <a:rPr lang="en-NZ" sz="2400" smtClean="0"/>
              <a:t>Being truthful, sincere, fair</a:t>
            </a:r>
          </a:p>
          <a:p>
            <a:pPr eaLnBrk="1" hangingPunct="1">
              <a:defRPr/>
            </a:pPr>
            <a:r>
              <a:rPr lang="en-NZ" sz="2800" b="1" smtClean="0"/>
              <a:t>Integrity</a:t>
            </a:r>
          </a:p>
          <a:p>
            <a:pPr lvl="1" eaLnBrk="1" hangingPunct="1">
              <a:defRPr/>
            </a:pPr>
            <a:r>
              <a:rPr lang="en-NZ" sz="2400" smtClean="0"/>
              <a:t>Someone with integrity is someone you can rely on</a:t>
            </a:r>
          </a:p>
          <a:p>
            <a:pPr eaLnBrk="1" hangingPunct="1">
              <a:defRPr/>
            </a:pPr>
            <a:r>
              <a:rPr lang="en-NZ" sz="2800" b="1" smtClean="0"/>
              <a:t>Fair dealing</a:t>
            </a:r>
            <a:endParaRPr lang="en-NZ" sz="2800" smtClean="0"/>
          </a:p>
          <a:p>
            <a:pPr lvl="1" eaLnBrk="1" hangingPunct="1">
              <a:defRPr/>
            </a:pPr>
            <a:r>
              <a:rPr lang="en-NZ" sz="2400" smtClean="0"/>
              <a:t>Being straight with people – no rip offs, no taking advantage of others</a:t>
            </a:r>
          </a:p>
          <a:p>
            <a:pPr eaLnBrk="1" hangingPunct="1">
              <a:defRPr/>
            </a:pPr>
            <a:r>
              <a:rPr lang="en-NZ" sz="2800" b="1" smtClean="0"/>
              <a:t>Consideration of others</a:t>
            </a:r>
          </a:p>
          <a:p>
            <a:pPr lvl="1" eaLnBrk="1" hangingPunct="1">
              <a:defRPr/>
            </a:pPr>
            <a:r>
              <a:rPr lang="en-NZ" sz="2400" smtClean="0"/>
              <a:t>Being respectful of others feelings</a:t>
            </a:r>
            <a:endParaRPr lang="en-GB" sz="24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NZ" smtClean="0"/>
              <a:t>What is demand?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NZ" smtClean="0"/>
          </a:p>
        </p:txBody>
      </p:sp>
      <p:sp>
        <p:nvSpPr>
          <p:cNvPr id="4" name="Oval 3"/>
          <p:cNvSpPr/>
          <p:nvPr/>
        </p:nvSpPr>
        <p:spPr>
          <a:xfrm>
            <a:off x="357188" y="2857500"/>
            <a:ext cx="3714750" cy="1928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sz="3200" dirty="0"/>
              <a:t>Demand is…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71875" y="2428875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500688" y="1857375"/>
            <a:ext cx="3143250" cy="642938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The quantity (that is the amount)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000500" y="3071813"/>
            <a:ext cx="142875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500688" y="2714625"/>
            <a:ext cx="3143250" cy="5715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of a good or service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500688" y="3429000"/>
            <a:ext cx="3143250" cy="8572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that a consumer (that is someone who uses goods and services)</a:t>
            </a:r>
          </a:p>
        </p:txBody>
      </p:sp>
      <p:cxnSp>
        <p:nvCxnSpPr>
          <p:cNvPr id="15" name="Straight Arrow Connector 14"/>
          <p:cNvCxnSpPr>
            <a:stCxn id="4" idx="6"/>
          </p:cNvCxnSpPr>
          <p:nvPr/>
        </p:nvCxnSpPr>
        <p:spPr>
          <a:xfrm flipV="1">
            <a:off x="4071938" y="3786188"/>
            <a:ext cx="135731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5500688" y="4500563"/>
            <a:ext cx="3143250" cy="5715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is willing and able to purchase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3929063" y="4143375"/>
            <a:ext cx="157162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500688" y="5357813"/>
            <a:ext cx="3143250" cy="5715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at a range of given prices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429000" y="4572000"/>
            <a:ext cx="200025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  <p:bldP spid="16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 Demand Schedule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071688" y="3214688"/>
          <a:ext cx="47149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Price $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Quantity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7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785813" y="1643063"/>
            <a:ext cx="700087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NZ" dirty="0"/>
              <a:t>A demand schedule is a table showing the amount of a product that will be demanded at a range of prices.  A demand schedule could be for an individual, group </a:t>
            </a:r>
            <a:r>
              <a:rPr lang="en-NZ"/>
              <a:t>or market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2000250" y="2857500"/>
            <a:ext cx="485775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Demand Schedule for Moro Bars</a:t>
            </a:r>
          </a:p>
        </p:txBody>
      </p:sp>
      <p:sp>
        <p:nvSpPr>
          <p:cNvPr id="10" name="Oval 9"/>
          <p:cNvSpPr/>
          <p:nvPr/>
        </p:nvSpPr>
        <p:spPr>
          <a:xfrm>
            <a:off x="928688" y="1071563"/>
            <a:ext cx="4500562" cy="150018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schedule has a title that includes:  what it is, who it is for, what period it relates to.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50" y="1928813"/>
            <a:ext cx="1071563" cy="100012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500313" y="1928813"/>
            <a:ext cx="1571625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2750344" y="2464594"/>
            <a:ext cx="785813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29188" y="1285875"/>
            <a:ext cx="3857625" cy="15001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price is expressed in $ and is set out in order (high to low or low to high)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3857625" y="2643188"/>
            <a:ext cx="2071688" cy="78581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571500" y="1071563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schedule tells us that if the price of a </a:t>
            </a:r>
            <a:r>
              <a:rPr lang="en-NZ" dirty="0" err="1"/>
              <a:t>moro</a:t>
            </a:r>
            <a:r>
              <a:rPr lang="en-NZ" dirty="0"/>
              <a:t> bar is $3, Jeff would demand one per week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3214688" y="1285875"/>
            <a:ext cx="2571750" cy="24288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00687" y="1428751"/>
            <a:ext cx="2500313" cy="2214562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571500" y="1643063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of a </a:t>
            </a:r>
            <a:r>
              <a:rPr lang="en-NZ" dirty="0" err="1"/>
              <a:t>moro</a:t>
            </a:r>
            <a:r>
              <a:rPr lang="en-NZ" dirty="0"/>
              <a:t> bar is $2.50, Jeff would demand three per week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3786188" y="1857375"/>
            <a:ext cx="2357437" cy="228600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3857625" y="2571750"/>
            <a:ext cx="2000250" cy="114300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571500" y="2214563"/>
            <a:ext cx="8072438" cy="5715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of a </a:t>
            </a:r>
            <a:r>
              <a:rPr lang="en-NZ" dirty="0" err="1"/>
              <a:t>moro</a:t>
            </a:r>
            <a:r>
              <a:rPr lang="en-NZ" dirty="0"/>
              <a:t> bar is $2.00, Jeff would demand five per week etc.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2857500" y="3214688"/>
            <a:ext cx="1857375" cy="7143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286375" y="3143250"/>
            <a:ext cx="1857375" cy="714375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7" grpId="0" animBg="1"/>
      <p:bldP spid="20" grpId="0" animBg="1"/>
      <p:bldP spid="26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63" y="285750"/>
            <a:ext cx="2357437" cy="15001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Alternatively we could display the information in a graph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357688" y="428625"/>
          <a:ext cx="450059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2250297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Price $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Quantity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2.00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7</a:t>
                      </a:r>
                      <a:endParaRPr lang="en-NZ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86250" y="214313"/>
            <a:ext cx="4637088" cy="179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Demand Schedule for Moro Bars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001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1456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2893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4331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8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576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/>
              <a:t>10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en-NZ" sz="1600" dirty="0" smtClean="0"/>
              <a:t>Price $</a:t>
            </a:r>
            <a:endParaRPr lang="en-NZ" sz="1600" dirty="0"/>
          </a:p>
        </p:txBody>
      </p:sp>
      <p:sp>
        <p:nvSpPr>
          <p:cNvPr id="2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28688" y="428625"/>
            <a:ext cx="2928937" cy="13573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graph is titled, the axes are even scaled and labelled.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demand for </a:t>
            </a:r>
            <a:r>
              <a:rPr lang="en-NZ" dirty="0" err="1"/>
              <a:t>moros</a:t>
            </a:r>
            <a:endParaRPr lang="en-NZ" dirty="0"/>
          </a:p>
        </p:txBody>
      </p:sp>
      <p:sp>
        <p:nvSpPr>
          <p:cNvPr id="27" name="Rounded Rectangle 26"/>
          <p:cNvSpPr/>
          <p:nvPr/>
        </p:nvSpPr>
        <p:spPr>
          <a:xfrm>
            <a:off x="1081088" y="581025"/>
            <a:ext cx="2928937" cy="135731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Plot the points that are given in the schedule.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0800000" flipV="1">
            <a:off x="1143000" y="1071563"/>
            <a:ext cx="4143375" cy="1714500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1357313" y="1000125"/>
            <a:ext cx="6215062" cy="464343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143000" y="3000375"/>
            <a:ext cx="214313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105569" y="4250531"/>
            <a:ext cx="2501900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1143000" y="1357313"/>
            <a:ext cx="4286250" cy="2071687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2071688" y="1428750"/>
            <a:ext cx="5572125" cy="4071938"/>
          </a:xfrm>
          <a:prstGeom prst="straightConnector1">
            <a:avLst/>
          </a:prstGeom>
          <a:ln>
            <a:solidFill>
              <a:schemeClr val="tx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143000" y="3429000"/>
            <a:ext cx="928688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1035050" y="4465638"/>
            <a:ext cx="2071687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143000" y="3857625"/>
            <a:ext cx="1643063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1963738" y="4679950"/>
            <a:ext cx="1643062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143000" y="4286250"/>
            <a:ext cx="2357438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2892425" y="4894263"/>
            <a:ext cx="1214437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143000" y="4714875"/>
            <a:ext cx="3429000" cy="0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4107657" y="5179219"/>
            <a:ext cx="928687" cy="3175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571500" y="285750"/>
            <a:ext cx="2928938" cy="13573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Join each point with a line.  Label the line D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1357313" y="300037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071688" y="3429000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86063" y="385762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500438" y="4286250"/>
            <a:ext cx="1071562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643438" y="4429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D</a:t>
            </a:r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5" grpId="0" animBg="1"/>
      <p:bldP spid="27" grpId="0" animBg="1"/>
      <p:bldP spid="70" grpId="0" animBg="1"/>
      <p:bldP spid="7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Change in Quantity Demanded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001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1456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2893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4331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8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576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/>
              <a:t>10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en-NZ" sz="1600" dirty="0" smtClean="0"/>
              <a:t>Price $</a:t>
            </a:r>
            <a:endParaRPr lang="en-NZ" sz="1600" dirty="0"/>
          </a:p>
        </p:txBody>
      </p:sp>
      <p:sp>
        <p:nvSpPr>
          <p:cNvPr id="2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demand for </a:t>
            </a:r>
            <a:r>
              <a:rPr lang="en-NZ" dirty="0" err="1"/>
              <a:t>moros</a:t>
            </a:r>
            <a:endParaRPr lang="en-NZ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143000" y="3857625"/>
            <a:ext cx="1643063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1963738" y="4679950"/>
            <a:ext cx="1643062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143000" y="3429000"/>
            <a:ext cx="928688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357313" y="300037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071688" y="3429000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86063" y="385762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500438" y="4286250"/>
            <a:ext cx="1071562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643438" y="4429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1035050" y="4465638"/>
            <a:ext cx="2071687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214938" y="1571625"/>
            <a:ext cx="3000375" cy="7143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An increase in price from $2 to $2.50.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1000919" y="3642519"/>
            <a:ext cx="428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2071688" y="5429250"/>
            <a:ext cx="7143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86375" y="2928938"/>
            <a:ext cx="3000375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were to increase from $2 to $2.50, Jeff would demand 2 fewer </a:t>
            </a:r>
            <a:r>
              <a:rPr lang="en-NZ" dirty="0" err="1"/>
              <a:t>moros</a:t>
            </a:r>
            <a:r>
              <a:rPr lang="en-NZ" dirty="0"/>
              <a:t>.  (from 5 to three).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500688" y="4357688"/>
            <a:ext cx="3071812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is called a </a:t>
            </a:r>
            <a:r>
              <a:rPr lang="en-NZ" b="1" dirty="0"/>
              <a:t>decrease in the quantity demanded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072063" y="2571750"/>
            <a:ext cx="3429000" cy="13573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diagram must have arrows to show the direction of the change.</a:t>
            </a:r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2" grpId="0" animBg="1"/>
      <p:bldP spid="53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Change in Quantity Demanded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358774" y="4000500"/>
            <a:ext cx="3001962" cy="158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143000" y="5500688"/>
            <a:ext cx="3857625" cy="1111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2938" y="4572000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2938" y="371475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2938" y="2857500"/>
            <a:ext cx="428625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3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5001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1456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2893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43313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8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57688" y="5572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1200" dirty="0"/>
              <a:t>10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42875" y="2214563"/>
            <a:ext cx="92868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r>
              <a:rPr lang="en-NZ" sz="1600" dirty="0" smtClean="0"/>
              <a:t>Price $</a:t>
            </a:r>
            <a:endParaRPr lang="en-NZ" sz="1600" dirty="0"/>
          </a:p>
        </p:txBody>
      </p:sp>
      <p:sp>
        <p:nvSpPr>
          <p:cNvPr id="22" name="Content Placeholder 20"/>
          <p:cNvSpPr txBox="1">
            <a:spLocks/>
          </p:cNvSpPr>
          <p:nvPr/>
        </p:nvSpPr>
        <p:spPr bwMode="auto">
          <a:xfrm>
            <a:off x="4857750" y="5715000"/>
            <a:ext cx="1071563" cy="500063"/>
          </a:xfrm>
          <a:prstGeom prst="roundRect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NZ" sz="1600" dirty="0"/>
              <a:t>Quantity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71563" y="1928813"/>
            <a:ext cx="3500437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Jeff’s Weekly demand for </a:t>
            </a:r>
            <a:r>
              <a:rPr lang="en-NZ" dirty="0" err="1"/>
              <a:t>moros</a:t>
            </a:r>
            <a:endParaRPr lang="en-NZ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143000" y="4286250"/>
            <a:ext cx="2357438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2894013" y="4892675"/>
            <a:ext cx="1214438" cy="1587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143000" y="4714875"/>
            <a:ext cx="3429000" cy="1588"/>
          </a:xfrm>
          <a:prstGeom prst="straightConnector1">
            <a:avLst/>
          </a:prstGeom>
          <a:ln>
            <a:prstDash val="lg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357313" y="300037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071688" y="3429000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786063" y="3857625"/>
            <a:ext cx="714375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500438" y="4286250"/>
            <a:ext cx="1071562" cy="428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4643438" y="4429125"/>
            <a:ext cx="428625" cy="28575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D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4179887" y="5106988"/>
            <a:ext cx="785813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214938" y="1571625"/>
            <a:ext cx="3000375" cy="7143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A decrease in price from $1.50 to $1.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6200000" flipH="1">
            <a:off x="1000125" y="4500563"/>
            <a:ext cx="4286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500438" y="5429250"/>
            <a:ext cx="10715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86375" y="2928938"/>
            <a:ext cx="3000375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If the price were to decrease from $1.50 to $1, Jeff would demand 3 more </a:t>
            </a:r>
            <a:r>
              <a:rPr lang="en-NZ" dirty="0" err="1"/>
              <a:t>moros</a:t>
            </a:r>
            <a:r>
              <a:rPr lang="en-NZ" dirty="0"/>
              <a:t>.  (from 7 to 10).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500688" y="4357688"/>
            <a:ext cx="3071812" cy="12144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This is called </a:t>
            </a:r>
            <a:r>
              <a:rPr lang="en-NZ"/>
              <a:t>an </a:t>
            </a:r>
            <a:r>
              <a:rPr lang="en-NZ" b="1"/>
              <a:t>increase </a:t>
            </a:r>
            <a:r>
              <a:rPr lang="en-NZ" b="1" dirty="0"/>
              <a:t>in the quantity demanded</a:t>
            </a: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50" y="285750"/>
            <a:ext cx="8572500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Demand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57188" y="1500188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law of demand states – as the price of a product increases the quantity demanded will decrease (and vice versa) </a:t>
            </a:r>
            <a:r>
              <a:rPr lang="en-NZ" b="1" dirty="0"/>
              <a:t>ceteris paribus.</a:t>
            </a:r>
            <a:endParaRPr lang="en-NZ" dirty="0"/>
          </a:p>
        </p:txBody>
      </p:sp>
      <p:sp>
        <p:nvSpPr>
          <p:cNvPr id="4" name="Rounded Rectangle 3"/>
          <p:cNvSpPr/>
          <p:nvPr/>
        </p:nvSpPr>
        <p:spPr>
          <a:xfrm>
            <a:off x="285750" y="5143500"/>
            <a:ext cx="8358188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law of demand means that the demand curve will always  slope downwards to the right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88" y="2714625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Ceteris paribus is a Latin phrase that translates to “all other things being equal”.  In other words “if everything else stays the same”.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7188" y="3929063"/>
            <a:ext cx="8358187" cy="1143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NZ" dirty="0"/>
              <a:t>The ceteris paribus assumptions allows us to isolate the impact of a price change without it being affected by changes in income, tastes and preferences or other things that may change </a:t>
            </a:r>
            <a:r>
              <a:rPr lang="en-NZ"/>
              <a:t>people’s demand.</a:t>
            </a:r>
            <a:endParaRPr lang="en-NZ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Needs</a:t>
            </a:r>
            <a:endParaRPr lang="en-GB" b="1" smtClean="0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2800" smtClean="0"/>
              <a:t>Needs are those things that individuals require for life.</a:t>
            </a:r>
          </a:p>
          <a:p>
            <a:pPr eaLnBrk="1" hangingPunct="1">
              <a:defRPr/>
            </a:pPr>
            <a:r>
              <a:rPr lang="en-NZ" sz="2800" smtClean="0"/>
              <a:t>Basic needs are food, shelter (clothing) and water</a:t>
            </a:r>
          </a:p>
          <a:p>
            <a:pPr eaLnBrk="1" hangingPunct="1">
              <a:defRPr/>
            </a:pPr>
            <a:r>
              <a:rPr lang="en-NZ" sz="2800" smtClean="0"/>
              <a:t>In modern life however other things can also be considered needs – electricity, transport, medical care</a:t>
            </a:r>
          </a:p>
          <a:p>
            <a:pPr eaLnBrk="1" hangingPunct="1">
              <a:defRPr/>
            </a:pPr>
            <a:r>
              <a:rPr lang="en-NZ" sz="2800" smtClean="0"/>
              <a:t>Needs must be satisfied before anything else</a:t>
            </a:r>
          </a:p>
          <a:p>
            <a:pPr eaLnBrk="1" hangingPunct="1">
              <a:defRPr/>
            </a:pPr>
            <a:r>
              <a:rPr lang="en-NZ" sz="2800" smtClean="0"/>
              <a:t>Needs are sometimes referred to as necessities.  </a:t>
            </a:r>
            <a:endParaRPr lang="en-GB" sz="28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Increase in Quantity Demanded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Occurs when the price of a product falls</a:t>
            </a:r>
          </a:p>
          <a:p>
            <a:pPr eaLnBrk="1" hangingPunct="1"/>
            <a:r>
              <a:rPr lang="en-NZ" smtClean="0"/>
              <a:t>Price falls from P1 to P2 and the quantity demanded increases from Q1 to Q2</a:t>
            </a:r>
          </a:p>
          <a:p>
            <a:pPr eaLnBrk="1" hangingPunct="1"/>
            <a:r>
              <a:rPr lang="en-NZ" smtClean="0"/>
              <a:t>This is an increase in quantity demanded</a:t>
            </a:r>
            <a:endParaRPr lang="en-GB" smtClean="0"/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468313" y="2146300"/>
            <a:ext cx="3921125" cy="3890963"/>
            <a:chOff x="2095" y="1867"/>
            <a:chExt cx="3094" cy="3069"/>
          </a:xfrm>
          <a:solidFill>
            <a:srgbClr val="00B050"/>
          </a:solidFill>
        </p:grpSpPr>
        <p:sp>
          <p:nvSpPr>
            <p:cNvPr id="5127" name="AutoShape 6"/>
            <p:cNvSpPr>
              <a:spLocks noChangeAspect="1" noChangeArrowheads="1"/>
            </p:cNvSpPr>
            <p:nvPr/>
          </p:nvSpPr>
          <p:spPr bwMode="auto">
            <a:xfrm>
              <a:off x="2095" y="1867"/>
              <a:ext cx="3094" cy="30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28" name="Line 7"/>
            <p:cNvSpPr>
              <a:spLocks noChangeShapeType="1"/>
            </p:cNvSpPr>
            <p:nvPr/>
          </p:nvSpPr>
          <p:spPr bwMode="auto">
            <a:xfrm>
              <a:off x="2680" y="1867"/>
              <a:ext cx="0" cy="252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29" name="Line 8"/>
            <p:cNvSpPr>
              <a:spLocks noChangeShapeType="1"/>
            </p:cNvSpPr>
            <p:nvPr/>
          </p:nvSpPr>
          <p:spPr bwMode="auto">
            <a:xfrm rot="5400000">
              <a:off x="3927" y="3129"/>
              <a:ext cx="1" cy="252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0" name="Text Box 9"/>
            <p:cNvSpPr txBox="1">
              <a:spLocks noChangeArrowheads="1"/>
            </p:cNvSpPr>
            <p:nvPr/>
          </p:nvSpPr>
          <p:spPr bwMode="auto">
            <a:xfrm>
              <a:off x="2108" y="1997"/>
              <a:ext cx="468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Price</a:t>
              </a:r>
              <a:endParaRPr lang="en-GB"/>
            </a:p>
          </p:txBody>
        </p:sp>
        <p:sp>
          <p:nvSpPr>
            <p:cNvPr id="5131" name="Text Box 10"/>
            <p:cNvSpPr txBox="1">
              <a:spLocks noChangeArrowheads="1"/>
            </p:cNvSpPr>
            <p:nvPr/>
          </p:nvSpPr>
          <p:spPr bwMode="auto">
            <a:xfrm>
              <a:off x="4032" y="4441"/>
              <a:ext cx="1081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Quantity</a:t>
              </a:r>
              <a:endParaRPr lang="en-GB"/>
            </a:p>
          </p:txBody>
        </p:sp>
        <p:sp>
          <p:nvSpPr>
            <p:cNvPr id="5132" name="Line 11"/>
            <p:cNvSpPr>
              <a:spLocks noChangeShapeType="1"/>
            </p:cNvSpPr>
            <p:nvPr/>
          </p:nvSpPr>
          <p:spPr bwMode="auto">
            <a:xfrm>
              <a:off x="2776" y="2202"/>
              <a:ext cx="1873" cy="187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3" name="Text Box 12"/>
            <p:cNvSpPr txBox="1">
              <a:spLocks noChangeArrowheads="1"/>
            </p:cNvSpPr>
            <p:nvPr/>
          </p:nvSpPr>
          <p:spPr bwMode="auto">
            <a:xfrm>
              <a:off x="4524" y="3908"/>
              <a:ext cx="405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D</a:t>
              </a:r>
              <a:endParaRPr lang="en-GB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>
              <a:off x="2670" y="2862"/>
              <a:ext cx="76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2670" y="3525"/>
              <a:ext cx="1391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>
              <a:off x="4074" y="3516"/>
              <a:ext cx="0" cy="8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>
              <a:off x="3424" y="2875"/>
              <a:ext cx="0" cy="150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>
              <a:off x="2800" y="2871"/>
              <a:ext cx="2" cy="66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3424" y="4301"/>
              <a:ext cx="663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5140" name="Text Box 19"/>
            <p:cNvSpPr txBox="1">
              <a:spLocks noChangeArrowheads="1"/>
            </p:cNvSpPr>
            <p:nvPr/>
          </p:nvSpPr>
          <p:spPr bwMode="auto">
            <a:xfrm>
              <a:off x="2212" y="2764"/>
              <a:ext cx="429" cy="9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P1</a:t>
              </a:r>
            </a:p>
            <a:p>
              <a:r>
                <a:rPr lang="en-NZ" sz="800">
                  <a:latin typeface="Times New Roman" pitchFamily="18" charset="0"/>
                </a:rPr>
                <a:t> </a:t>
              </a: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r>
                <a:rPr lang="en-GB" sz="800">
                  <a:latin typeface="Times New Roman" pitchFamily="18" charset="0"/>
                </a:rPr>
                <a:t>P2</a:t>
              </a:r>
              <a:endParaRPr lang="en-GB"/>
            </a:p>
          </p:txBody>
        </p:sp>
        <p:sp>
          <p:nvSpPr>
            <p:cNvPr id="5141" name="Text Box 20"/>
            <p:cNvSpPr txBox="1">
              <a:spLocks noChangeArrowheads="1"/>
            </p:cNvSpPr>
            <p:nvPr/>
          </p:nvSpPr>
          <p:spPr bwMode="auto">
            <a:xfrm>
              <a:off x="3265" y="4428"/>
              <a:ext cx="911" cy="3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Q1                            Q2</a:t>
              </a:r>
              <a:endParaRPr lang="en-GB"/>
            </a:p>
          </p:txBody>
        </p:sp>
      </p:grpSp>
      <p:sp>
        <p:nvSpPr>
          <p:cNvPr id="5126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Decrease in Quantity Demanded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Occurs when the price of a product increases</a:t>
            </a:r>
          </a:p>
          <a:p>
            <a:pPr eaLnBrk="1" hangingPunct="1"/>
            <a:r>
              <a:rPr lang="en-NZ" smtClean="0"/>
              <a:t>Price rises from P1 to P2 and the quantity demanded decreases from Q1 to Q2 </a:t>
            </a:r>
          </a:p>
          <a:p>
            <a:pPr eaLnBrk="1" hangingPunct="1"/>
            <a:r>
              <a:rPr lang="en-NZ" smtClean="0"/>
              <a:t>This is a decrease in quantity demanded</a:t>
            </a:r>
            <a:endParaRPr lang="en-GB" smtClean="0"/>
          </a:p>
        </p:txBody>
      </p:sp>
      <p:sp>
        <p:nvSpPr>
          <p:cNvPr id="6149" name="AutoShape 6"/>
          <p:cNvSpPr>
            <a:spLocks noChangeAspect="1" noChangeArrowheads="1"/>
          </p:cNvSpPr>
          <p:nvPr/>
        </p:nvSpPr>
        <p:spPr bwMode="auto">
          <a:xfrm>
            <a:off x="468313" y="2146300"/>
            <a:ext cx="3921125" cy="389096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3546475" y="4733925"/>
            <a:ext cx="512763" cy="446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>
                <a:latin typeface="Times New Roman" pitchFamily="18" charset="0"/>
              </a:rPr>
              <a:t>D</a:t>
            </a:r>
            <a:endParaRPr lang="en-GB"/>
          </a:p>
        </p:txBody>
      </p:sp>
      <p:sp>
        <p:nvSpPr>
          <p:cNvPr id="6151" name="Line 15"/>
          <p:cNvSpPr>
            <a:spLocks noChangeShapeType="1"/>
          </p:cNvSpPr>
          <p:nvPr/>
        </p:nvSpPr>
        <p:spPr bwMode="auto">
          <a:xfrm>
            <a:off x="2976563" y="4237038"/>
            <a:ext cx="0" cy="1104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4188" y="2146300"/>
            <a:ext cx="3905250" cy="3709988"/>
            <a:chOff x="305" y="1352"/>
            <a:chExt cx="2460" cy="2337"/>
          </a:xfrm>
          <a:solidFill>
            <a:srgbClr val="00B050"/>
          </a:solidFill>
        </p:grpSpPr>
        <p:sp>
          <p:nvSpPr>
            <p:cNvPr id="6154" name="Line 7"/>
            <p:cNvSpPr>
              <a:spLocks noChangeShapeType="1"/>
            </p:cNvSpPr>
            <p:nvPr/>
          </p:nvSpPr>
          <p:spPr bwMode="auto">
            <a:xfrm>
              <a:off x="762" y="1352"/>
              <a:ext cx="0" cy="201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rot="5400000">
              <a:off x="1758" y="2360"/>
              <a:ext cx="1" cy="201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56" name="Text Box 9"/>
            <p:cNvSpPr txBox="1">
              <a:spLocks noChangeArrowheads="1"/>
            </p:cNvSpPr>
            <p:nvPr/>
          </p:nvSpPr>
          <p:spPr bwMode="auto">
            <a:xfrm>
              <a:off x="305" y="1456"/>
              <a:ext cx="374" cy="4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Price</a:t>
              </a:r>
              <a:endParaRPr lang="en-GB"/>
            </a:p>
          </p:txBody>
        </p:sp>
        <p:sp>
          <p:nvSpPr>
            <p:cNvPr id="6157" name="Text Box 10"/>
            <p:cNvSpPr txBox="1">
              <a:spLocks noChangeArrowheads="1"/>
            </p:cNvSpPr>
            <p:nvPr/>
          </p:nvSpPr>
          <p:spPr bwMode="auto">
            <a:xfrm>
              <a:off x="1841" y="3408"/>
              <a:ext cx="863" cy="2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Quantity</a:t>
              </a:r>
              <a:endParaRPr lang="en-GB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839" y="1620"/>
              <a:ext cx="1497" cy="149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59" name="Line 13"/>
            <p:cNvSpPr>
              <a:spLocks noChangeShapeType="1"/>
            </p:cNvSpPr>
            <p:nvPr/>
          </p:nvSpPr>
          <p:spPr bwMode="auto">
            <a:xfrm>
              <a:off x="754" y="2147"/>
              <a:ext cx="61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60" name="Line 14"/>
            <p:cNvSpPr>
              <a:spLocks noChangeShapeType="1"/>
            </p:cNvSpPr>
            <p:nvPr/>
          </p:nvSpPr>
          <p:spPr bwMode="auto">
            <a:xfrm>
              <a:off x="754" y="2676"/>
              <a:ext cx="111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1356" y="2157"/>
              <a:ext cx="0" cy="12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62" name="Text Box 19"/>
            <p:cNvSpPr txBox="1">
              <a:spLocks noChangeArrowheads="1"/>
            </p:cNvSpPr>
            <p:nvPr/>
          </p:nvSpPr>
          <p:spPr bwMode="auto">
            <a:xfrm>
              <a:off x="388" y="2068"/>
              <a:ext cx="343" cy="7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P2</a:t>
              </a:r>
            </a:p>
            <a:p>
              <a:r>
                <a:rPr lang="en-NZ" sz="800">
                  <a:latin typeface="Times New Roman" pitchFamily="18" charset="0"/>
                </a:rPr>
                <a:t> </a:t>
              </a: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r>
                <a:rPr lang="en-GB" sz="800">
                  <a:latin typeface="Times New Roman" pitchFamily="18" charset="0"/>
                </a:rPr>
                <a:t>P1</a:t>
              </a:r>
              <a:endParaRPr lang="en-GB"/>
            </a:p>
          </p:txBody>
        </p:sp>
        <p:sp>
          <p:nvSpPr>
            <p:cNvPr id="6163" name="Text Box 20"/>
            <p:cNvSpPr txBox="1">
              <a:spLocks noChangeArrowheads="1"/>
            </p:cNvSpPr>
            <p:nvPr/>
          </p:nvSpPr>
          <p:spPr bwMode="auto">
            <a:xfrm>
              <a:off x="1229" y="3397"/>
              <a:ext cx="727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Q2                            Q1</a:t>
              </a:r>
              <a:endParaRPr lang="en-GB"/>
            </a:p>
          </p:txBody>
        </p:sp>
        <p:sp>
          <p:nvSpPr>
            <p:cNvPr id="6164" name="Line 21"/>
            <p:cNvSpPr>
              <a:spLocks noChangeShapeType="1"/>
            </p:cNvSpPr>
            <p:nvPr/>
          </p:nvSpPr>
          <p:spPr bwMode="auto">
            <a:xfrm flipV="1">
              <a:off x="839" y="2160"/>
              <a:ext cx="0" cy="49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6165" name="Line 22"/>
            <p:cNvSpPr>
              <a:spLocks noChangeShapeType="1"/>
            </p:cNvSpPr>
            <p:nvPr/>
          </p:nvSpPr>
          <p:spPr bwMode="auto">
            <a:xfrm flipH="1">
              <a:off x="1383" y="3249"/>
              <a:ext cx="499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6153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a demand curve 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/>
            <a:r>
              <a:rPr lang="en-NZ" sz="2000" smtClean="0"/>
              <a:t>Lisa’s Demand for Hummus</a:t>
            </a:r>
            <a:endParaRPr lang="en-GB" sz="200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NZ" sz="2400" smtClean="0"/>
              <a:t>The graph shows Lisa’s demand for hummus.</a:t>
            </a:r>
          </a:p>
          <a:p>
            <a:pPr eaLnBrk="1" hangingPunct="1"/>
            <a:r>
              <a:rPr lang="en-NZ" sz="2400" smtClean="0"/>
              <a:t>If the price of hummus is $2 we can calculate that Lisa will spend $10 ($2 X 5) on hummus</a:t>
            </a:r>
          </a:p>
          <a:p>
            <a:pPr eaLnBrk="1" hangingPunct="1"/>
            <a:r>
              <a:rPr lang="en-NZ" sz="2400" smtClean="0"/>
              <a:t>The shaded area represents the amount Lisa spends on hummus</a:t>
            </a:r>
            <a:endParaRPr lang="en-GB" sz="2400" smtClean="0"/>
          </a:p>
        </p:txBody>
      </p:sp>
      <p:sp>
        <p:nvSpPr>
          <p:cNvPr id="7173" name="AutoShape 5"/>
          <p:cNvSpPr>
            <a:spLocks noChangeAspect="1" noChangeArrowheads="1"/>
          </p:cNvSpPr>
          <p:nvPr/>
        </p:nvSpPr>
        <p:spPr bwMode="auto">
          <a:xfrm>
            <a:off x="468313" y="2146300"/>
            <a:ext cx="3921125" cy="389096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NZ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84188" y="2146300"/>
            <a:ext cx="3905250" cy="3673475"/>
            <a:chOff x="305" y="1352"/>
            <a:chExt cx="2460" cy="2314"/>
          </a:xfrm>
          <a:solidFill>
            <a:srgbClr val="00B050"/>
          </a:solidFill>
        </p:grpSpPr>
        <p:sp>
          <p:nvSpPr>
            <p:cNvPr id="7177" name="Text Box 6"/>
            <p:cNvSpPr txBox="1">
              <a:spLocks noChangeArrowheads="1"/>
            </p:cNvSpPr>
            <p:nvPr/>
          </p:nvSpPr>
          <p:spPr bwMode="auto">
            <a:xfrm>
              <a:off x="2234" y="2982"/>
              <a:ext cx="323" cy="2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D</a:t>
              </a:r>
              <a:endParaRPr lang="en-GB"/>
            </a:p>
          </p:txBody>
        </p:sp>
        <p:sp>
          <p:nvSpPr>
            <p:cNvPr id="7178" name="Line 7"/>
            <p:cNvSpPr>
              <a:spLocks noChangeShapeType="1"/>
            </p:cNvSpPr>
            <p:nvPr/>
          </p:nvSpPr>
          <p:spPr bwMode="auto">
            <a:xfrm>
              <a:off x="1875" y="2669"/>
              <a:ext cx="0" cy="69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79" name="Line 9"/>
            <p:cNvSpPr>
              <a:spLocks noChangeShapeType="1"/>
            </p:cNvSpPr>
            <p:nvPr/>
          </p:nvSpPr>
          <p:spPr bwMode="auto">
            <a:xfrm>
              <a:off x="762" y="1352"/>
              <a:ext cx="0" cy="201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 rot="5400000">
              <a:off x="1758" y="2360"/>
              <a:ext cx="1" cy="201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305" y="1456"/>
              <a:ext cx="374" cy="49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Price</a:t>
              </a:r>
              <a:endParaRPr lang="en-GB"/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1973" y="3385"/>
              <a:ext cx="585" cy="28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Quantity</a:t>
              </a:r>
              <a:endParaRPr lang="en-GB"/>
            </a:p>
          </p:txBody>
        </p:sp>
        <p:sp>
          <p:nvSpPr>
            <p:cNvPr id="7183" name="Line 13"/>
            <p:cNvSpPr>
              <a:spLocks noChangeShapeType="1"/>
            </p:cNvSpPr>
            <p:nvPr/>
          </p:nvSpPr>
          <p:spPr bwMode="auto">
            <a:xfrm>
              <a:off x="839" y="1620"/>
              <a:ext cx="1497" cy="149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84" name="Line 15"/>
            <p:cNvSpPr>
              <a:spLocks noChangeShapeType="1"/>
            </p:cNvSpPr>
            <p:nvPr/>
          </p:nvSpPr>
          <p:spPr bwMode="auto">
            <a:xfrm>
              <a:off x="754" y="2676"/>
              <a:ext cx="111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88" y="2068"/>
              <a:ext cx="343" cy="7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800">
                <a:latin typeface="Times New Roman" pitchFamily="18" charset="0"/>
              </a:endParaRPr>
            </a:p>
            <a:p>
              <a:r>
                <a:rPr lang="en-NZ" sz="800">
                  <a:latin typeface="Times New Roman" pitchFamily="18" charset="0"/>
                </a:rPr>
                <a:t> </a:t>
              </a: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NZ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endParaRPr lang="en-GB" sz="800">
                <a:latin typeface="Times New Roman" pitchFamily="18" charset="0"/>
              </a:endParaRPr>
            </a:p>
            <a:p>
              <a:r>
                <a:rPr lang="en-GB" sz="800">
                  <a:latin typeface="Times New Roman" pitchFamily="18" charset="0"/>
                </a:rPr>
                <a:t>2</a:t>
              </a:r>
              <a:endParaRPr lang="en-GB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1229" y="3397"/>
              <a:ext cx="727" cy="24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                                  5</a:t>
              </a:r>
              <a:endParaRPr lang="en-GB"/>
            </a:p>
          </p:txBody>
        </p:sp>
      </p:grp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1187450" y="4221163"/>
            <a:ext cx="172878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7176" name="Footer Placeholder 1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a demand curve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solidFill>
            <a:srgbClr val="00B050"/>
          </a:solidFill>
        </p:spPr>
        <p:txBody>
          <a:bodyPr/>
          <a:lstStyle/>
          <a:p>
            <a:pPr algn="ctr" eaLnBrk="1" hangingPunct="1"/>
            <a:r>
              <a:rPr lang="en-NZ" sz="2400" dirty="0" smtClean="0"/>
              <a:t>Lisa’s Demand for Hummus</a:t>
            </a:r>
            <a:endParaRPr lang="en-GB" sz="2400" dirty="0" smtClean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NZ" smtClean="0"/>
              <a:t>If the price increases to $4 then the quantity demanded by Lisa falls to 2 units.</a:t>
            </a:r>
          </a:p>
          <a:p>
            <a:pPr eaLnBrk="1" hangingPunct="1"/>
            <a:r>
              <a:rPr lang="en-NZ" smtClean="0"/>
              <a:t>Lisa now spends $8 ($4 X 2) on hummus.</a:t>
            </a:r>
          </a:p>
          <a:p>
            <a:pPr eaLnBrk="1" hangingPunct="1"/>
            <a:r>
              <a:rPr lang="en-NZ" smtClean="0"/>
              <a:t>This is a reduction of $2 overall.</a:t>
            </a:r>
            <a:endParaRPr lang="en-GB" smtClean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84188" y="2146300"/>
            <a:ext cx="3905250" cy="3709988"/>
            <a:chOff x="305" y="1352"/>
            <a:chExt cx="2460" cy="2337"/>
          </a:xfrm>
          <a:solidFill>
            <a:srgbClr val="00B050"/>
          </a:solidFill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05" y="1352"/>
              <a:ext cx="2460" cy="2337"/>
              <a:chOff x="305" y="1352"/>
              <a:chExt cx="2460" cy="2337"/>
            </a:xfrm>
            <a:grpFill/>
          </p:grpSpPr>
          <p:sp>
            <p:nvSpPr>
              <p:cNvPr id="8202" name="Line 8"/>
              <p:cNvSpPr>
                <a:spLocks noChangeShapeType="1"/>
              </p:cNvSpPr>
              <p:nvPr/>
            </p:nvSpPr>
            <p:spPr bwMode="auto">
              <a:xfrm>
                <a:off x="762" y="1352"/>
                <a:ext cx="0" cy="201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03" name="Line 9"/>
              <p:cNvSpPr>
                <a:spLocks noChangeShapeType="1"/>
              </p:cNvSpPr>
              <p:nvPr/>
            </p:nvSpPr>
            <p:spPr bwMode="auto">
              <a:xfrm rot="5400000">
                <a:off x="1758" y="2360"/>
                <a:ext cx="1" cy="2013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04" name="Text Box 10"/>
              <p:cNvSpPr txBox="1">
                <a:spLocks noChangeArrowheads="1"/>
              </p:cNvSpPr>
              <p:nvPr/>
            </p:nvSpPr>
            <p:spPr bwMode="auto">
              <a:xfrm>
                <a:off x="305" y="1456"/>
                <a:ext cx="374" cy="4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1200">
                    <a:latin typeface="Times New Roman" pitchFamily="18" charset="0"/>
                  </a:rPr>
                  <a:t>Price</a:t>
                </a:r>
                <a:endParaRPr lang="en-GB"/>
              </a:p>
            </p:txBody>
          </p:sp>
          <p:sp>
            <p:nvSpPr>
              <p:cNvPr id="8205" name="Text Box 11"/>
              <p:cNvSpPr txBox="1">
                <a:spLocks noChangeArrowheads="1"/>
              </p:cNvSpPr>
              <p:nvPr/>
            </p:nvSpPr>
            <p:spPr bwMode="auto">
              <a:xfrm>
                <a:off x="1841" y="3408"/>
                <a:ext cx="863" cy="28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1200">
                    <a:latin typeface="Times New Roman" pitchFamily="18" charset="0"/>
                  </a:rPr>
                  <a:t>Quantity</a:t>
                </a:r>
                <a:endParaRPr lang="en-GB"/>
              </a:p>
            </p:txBody>
          </p:sp>
          <p:sp>
            <p:nvSpPr>
              <p:cNvPr id="8206" name="Line 12"/>
              <p:cNvSpPr>
                <a:spLocks noChangeShapeType="1"/>
              </p:cNvSpPr>
              <p:nvPr/>
            </p:nvSpPr>
            <p:spPr bwMode="auto">
              <a:xfrm>
                <a:off x="839" y="1620"/>
                <a:ext cx="1497" cy="1497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07" name="Line 13"/>
              <p:cNvSpPr>
                <a:spLocks noChangeShapeType="1"/>
              </p:cNvSpPr>
              <p:nvPr/>
            </p:nvSpPr>
            <p:spPr bwMode="auto">
              <a:xfrm>
                <a:off x="754" y="2147"/>
                <a:ext cx="612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08" name="Line 14"/>
              <p:cNvSpPr>
                <a:spLocks noChangeShapeType="1"/>
              </p:cNvSpPr>
              <p:nvPr/>
            </p:nvSpPr>
            <p:spPr bwMode="auto">
              <a:xfrm>
                <a:off x="754" y="2676"/>
                <a:ext cx="111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09" name="Line 15"/>
              <p:cNvSpPr>
                <a:spLocks noChangeShapeType="1"/>
              </p:cNvSpPr>
              <p:nvPr/>
            </p:nvSpPr>
            <p:spPr bwMode="auto">
              <a:xfrm>
                <a:off x="1356" y="2157"/>
                <a:ext cx="0" cy="120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Dot"/>
                <a:round/>
                <a:headEnd/>
                <a:tailEnd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10" name="Text Box 16"/>
              <p:cNvSpPr txBox="1">
                <a:spLocks noChangeArrowheads="1"/>
              </p:cNvSpPr>
              <p:nvPr/>
            </p:nvSpPr>
            <p:spPr bwMode="auto">
              <a:xfrm>
                <a:off x="388" y="2068"/>
                <a:ext cx="343" cy="7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800">
                    <a:latin typeface="Times New Roman" pitchFamily="18" charset="0"/>
                  </a:rPr>
                  <a:t>4</a:t>
                </a:r>
              </a:p>
              <a:p>
                <a:r>
                  <a:rPr lang="en-NZ" sz="800">
                    <a:latin typeface="Times New Roman" pitchFamily="18" charset="0"/>
                  </a:rPr>
                  <a:t> </a:t>
                </a:r>
              </a:p>
              <a:p>
                <a:endParaRPr lang="en-NZ" sz="800">
                  <a:latin typeface="Times New Roman" pitchFamily="18" charset="0"/>
                </a:endParaRPr>
              </a:p>
              <a:p>
                <a:endParaRPr lang="en-NZ" sz="800">
                  <a:latin typeface="Times New Roman" pitchFamily="18" charset="0"/>
                </a:endParaRPr>
              </a:p>
              <a:p>
                <a:endParaRPr lang="en-NZ" sz="800">
                  <a:latin typeface="Times New Roman" pitchFamily="18" charset="0"/>
                </a:endParaRPr>
              </a:p>
              <a:p>
                <a:endParaRPr lang="en-GB" sz="800">
                  <a:latin typeface="Times New Roman" pitchFamily="18" charset="0"/>
                </a:endParaRPr>
              </a:p>
              <a:p>
                <a:endParaRPr lang="en-GB" sz="800">
                  <a:latin typeface="Times New Roman" pitchFamily="18" charset="0"/>
                </a:endParaRPr>
              </a:p>
              <a:p>
                <a:r>
                  <a:rPr lang="en-GB" sz="800">
                    <a:latin typeface="Times New Roman" pitchFamily="18" charset="0"/>
                  </a:rPr>
                  <a:t>2</a:t>
                </a:r>
                <a:endParaRPr lang="en-GB"/>
              </a:p>
            </p:txBody>
          </p:sp>
          <p:sp>
            <p:nvSpPr>
              <p:cNvPr id="8211" name="Text Box 17"/>
              <p:cNvSpPr txBox="1">
                <a:spLocks noChangeArrowheads="1"/>
              </p:cNvSpPr>
              <p:nvPr/>
            </p:nvSpPr>
            <p:spPr bwMode="auto">
              <a:xfrm>
                <a:off x="1229" y="3397"/>
                <a:ext cx="727" cy="24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800">
                    <a:latin typeface="Times New Roman" pitchFamily="18" charset="0"/>
                  </a:rPr>
                  <a:t>2                                5</a:t>
                </a:r>
                <a:endParaRPr lang="en-GB"/>
              </a:p>
            </p:txBody>
          </p:sp>
          <p:sp>
            <p:nvSpPr>
              <p:cNvPr id="8212" name="Line 18"/>
              <p:cNvSpPr>
                <a:spLocks noChangeShapeType="1"/>
              </p:cNvSpPr>
              <p:nvPr/>
            </p:nvSpPr>
            <p:spPr bwMode="auto">
              <a:xfrm flipV="1">
                <a:off x="839" y="2160"/>
                <a:ext cx="0" cy="499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8213" name="Line 19"/>
              <p:cNvSpPr>
                <a:spLocks noChangeShapeType="1"/>
              </p:cNvSpPr>
              <p:nvPr/>
            </p:nvSpPr>
            <p:spPr bwMode="auto">
              <a:xfrm flipH="1">
                <a:off x="1383" y="3249"/>
                <a:ext cx="499" cy="0"/>
              </a:xfrm>
              <a:prstGeom prst="lin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sp>
          <p:nvSpPr>
            <p:cNvPr id="8201" name="Line 20"/>
            <p:cNvSpPr>
              <a:spLocks noChangeShapeType="1"/>
            </p:cNvSpPr>
            <p:nvPr/>
          </p:nvSpPr>
          <p:spPr bwMode="auto">
            <a:xfrm>
              <a:off x="1882" y="2659"/>
              <a:ext cx="0" cy="68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1187450" y="3429000"/>
            <a:ext cx="936625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8199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 Influences on Demand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800" smtClean="0"/>
              <a:t>There are other things that will impact on our demand for a product besides its price: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Income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Income taxes (also called direct taxes)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Advertising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Tastes/preferences/fashions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Price of substitute 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smtClean="0"/>
              <a:t>Price of complement</a:t>
            </a:r>
          </a:p>
          <a:p>
            <a:pPr eaLnBrk="1" hangingPunct="1">
              <a:lnSpc>
                <a:spcPct val="80000"/>
              </a:lnSpc>
            </a:pPr>
            <a:r>
              <a:rPr lang="en-NZ" sz="2800" smtClean="0"/>
              <a:t>If one of these factors change the ceteris paribus condition no longer holds so our demand curve is redrawn</a:t>
            </a:r>
            <a:endParaRPr lang="en-GB" sz="2800" smtClean="0"/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b="1" smtClean="0"/>
              <a:t>Example</a:t>
            </a:r>
            <a:endParaRPr lang="en-GB" b="1" smtClean="0"/>
          </a:p>
        </p:txBody>
      </p:sp>
      <p:sp>
        <p:nvSpPr>
          <p:cNvPr id="7222" name="Rectangle 5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The table shows Peter’s demand schedule for apples.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Peter receives a pay rise when he starts a new job.  This means he can now afford to buy more apples.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His new demand schedule will look like this</a:t>
            </a:r>
            <a:endParaRPr lang="en-GB" sz="2400" smtClean="0"/>
          </a:p>
        </p:txBody>
      </p:sp>
      <p:sp>
        <p:nvSpPr>
          <p:cNvPr id="5124" name="Rectangle 55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NZ" sz="2400" smtClean="0"/>
              <a:t>Peter’s demand schedule for apples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smtClean="0"/>
          </a:p>
        </p:txBody>
      </p:sp>
      <p:graphicFrame>
        <p:nvGraphicFramePr>
          <p:cNvPr id="7281" name="Group 113"/>
          <p:cNvGraphicFramePr>
            <a:graphicFrameLocks noGrp="1"/>
          </p:cNvGraphicFramePr>
          <p:nvPr/>
        </p:nvGraphicFramePr>
        <p:xfrm>
          <a:off x="4859338" y="2492375"/>
          <a:ext cx="3817937" cy="4064000"/>
        </p:xfrm>
        <a:graphic>
          <a:graphicData uri="http://schemas.openxmlformats.org/drawingml/2006/table">
            <a:tbl>
              <a:tblPr/>
              <a:tblGrid>
                <a:gridCol w="1225550"/>
                <a:gridCol w="1327150"/>
                <a:gridCol w="1265237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0.50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1.50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Footer Placeholder 3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b="1" smtClean="0"/>
              <a:t>Example</a:t>
            </a:r>
            <a:endParaRPr lang="en-GB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The table shows Peter’s demand schedule for apples.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Peter receives a pay rise when he starts a new job.  This means he can now afford to buy more apples.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His new demand schedule will look like this</a:t>
            </a:r>
            <a:endParaRPr lang="en-GB" sz="240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NZ" sz="2400" smtClean="0"/>
              <a:t>Peter’s demand schedule for apples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400" smtClean="0"/>
          </a:p>
        </p:txBody>
      </p:sp>
      <p:graphicFrame>
        <p:nvGraphicFramePr>
          <p:cNvPr id="12293" name="Group 5"/>
          <p:cNvGraphicFramePr>
            <a:graphicFrameLocks noGrp="1"/>
          </p:cNvGraphicFramePr>
          <p:nvPr/>
        </p:nvGraphicFramePr>
        <p:xfrm>
          <a:off x="4859338" y="2492375"/>
          <a:ext cx="3817937" cy="4064000"/>
        </p:xfrm>
        <a:graphic>
          <a:graphicData uri="http://schemas.openxmlformats.org/drawingml/2006/table">
            <a:tbl>
              <a:tblPr/>
              <a:tblGrid>
                <a:gridCol w="1225550"/>
                <a:gridCol w="1327150"/>
                <a:gridCol w="1265237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Quantity </a:t>
                      </a:r>
                      <a:r>
                        <a:rPr kumimoji="0" lang="en-N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(after rise)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0.50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1.50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2.00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N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5" name="Footer Placeholder 3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Increase in Demand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/>
            <a:r>
              <a:rPr lang="en-NZ" sz="2400" smtClean="0"/>
              <a:t>His demand curve also needs to be redrawn</a:t>
            </a:r>
            <a:endParaRPr lang="en-GB" sz="240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27488" cy="47085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NZ" sz="2400" smtClean="0"/>
              <a:t>An increase in demand occurs when: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Price of a substitute increases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Price of a complement falls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Income increases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Direct taxes fall (effectively increases income)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Tastes, or fashions  change in favour of the product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NZ" sz="2000" smtClean="0"/>
              <a:t>Advertising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8313" y="2508250"/>
            <a:ext cx="3849687" cy="3640138"/>
            <a:chOff x="295" y="1580"/>
            <a:chExt cx="2425" cy="2293"/>
          </a:xfrm>
          <a:solidFill>
            <a:srgbClr val="00B050">
              <a:alpha val="54000"/>
            </a:srgbClr>
          </a:solidFill>
        </p:grpSpPr>
        <p:sp>
          <p:nvSpPr>
            <p:cNvPr id="7188" name="AutoShape 6"/>
            <p:cNvSpPr>
              <a:spLocks noChangeAspect="1" noChangeArrowheads="1"/>
            </p:cNvSpPr>
            <p:nvPr/>
          </p:nvSpPr>
          <p:spPr bwMode="auto">
            <a:xfrm>
              <a:off x="295" y="1580"/>
              <a:ext cx="2425" cy="229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NZ"/>
            </a:p>
          </p:txBody>
        </p:sp>
        <p:sp>
          <p:nvSpPr>
            <p:cNvPr id="7189" name="Text Box 12"/>
            <p:cNvSpPr txBox="1">
              <a:spLocks noChangeArrowheads="1"/>
            </p:cNvSpPr>
            <p:nvPr/>
          </p:nvSpPr>
          <p:spPr bwMode="auto">
            <a:xfrm>
              <a:off x="2199" y="3179"/>
              <a:ext cx="317" cy="27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1200">
                  <a:latin typeface="Times New Roman" pitchFamily="18" charset="0"/>
                </a:rPr>
                <a:t>D</a:t>
              </a:r>
              <a:endParaRPr lang="en-GB">
                <a:latin typeface="Arial" charset="0"/>
              </a:endParaRPr>
            </a:p>
          </p:txBody>
        </p:sp>
      </p:grp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1196975" y="2508250"/>
            <a:ext cx="0" cy="3136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rot="5400000">
            <a:off x="2747963" y="4076700"/>
            <a:ext cx="1588" cy="3138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468313" y="2540000"/>
            <a:ext cx="582612" cy="11969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>
                <a:latin typeface="Times New Roman" pitchFamily="18" charset="0"/>
              </a:rPr>
              <a:t>Price</a:t>
            </a:r>
            <a:endParaRPr lang="en-GB">
              <a:latin typeface="Arial" charset="0"/>
            </a:endParaRP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779838" y="5734050"/>
            <a:ext cx="720725" cy="43815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 dirty="0">
                <a:latin typeface="Times New Roman" pitchFamily="18" charset="0"/>
              </a:rPr>
              <a:t>Quantity</a:t>
            </a:r>
            <a:endParaRPr lang="en-GB" dirty="0">
              <a:latin typeface="Arial" charset="0"/>
            </a:endParaRPr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1316038" y="2925763"/>
            <a:ext cx="2330450" cy="2328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2101850" y="2862263"/>
            <a:ext cx="1635125" cy="16335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3652838" y="4287838"/>
            <a:ext cx="600075" cy="43656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200" b="1">
                <a:latin typeface="Times New Roman" pitchFamily="18" charset="0"/>
              </a:rPr>
              <a:t>D’</a:t>
            </a:r>
            <a:endParaRPr lang="en-GB">
              <a:latin typeface="Arial" charset="0"/>
            </a:endParaRPr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 flipH="1">
            <a:off x="1187450" y="43656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>
            <a:off x="2771775" y="43656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83" name="Line 19"/>
          <p:cNvSpPr>
            <a:spLocks noChangeShapeType="1"/>
          </p:cNvSpPr>
          <p:nvPr/>
        </p:nvSpPr>
        <p:spPr bwMode="auto">
          <a:xfrm>
            <a:off x="3563938" y="436562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7184" name="Text Box 20"/>
          <p:cNvSpPr txBox="1">
            <a:spLocks noChangeArrowheads="1"/>
          </p:cNvSpPr>
          <p:nvPr/>
        </p:nvSpPr>
        <p:spPr bwMode="auto">
          <a:xfrm>
            <a:off x="2484438" y="5734050"/>
            <a:ext cx="1150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200">
                <a:latin typeface="Arial" charset="0"/>
              </a:rPr>
              <a:t>   8             11</a:t>
            </a:r>
            <a:endParaRPr lang="en-GB" sz="1200">
              <a:latin typeface="Arial" charset="0"/>
            </a:endParaRPr>
          </a:p>
        </p:txBody>
      </p:sp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539750" y="4221163"/>
            <a:ext cx="503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1200">
                <a:latin typeface="Arial" charset="0"/>
              </a:rPr>
              <a:t>1</a:t>
            </a:r>
            <a:endParaRPr lang="en-GB" sz="1200">
              <a:latin typeface="Arial" charset="0"/>
            </a:endParaRPr>
          </a:p>
        </p:txBody>
      </p:sp>
      <p:sp>
        <p:nvSpPr>
          <p:cNvPr id="7186" name="Line 23"/>
          <p:cNvSpPr>
            <a:spLocks noChangeShapeType="1"/>
          </p:cNvSpPr>
          <p:nvPr/>
        </p:nvSpPr>
        <p:spPr bwMode="auto">
          <a:xfrm>
            <a:off x="1763713" y="34290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7187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Substitutes and Complements</a:t>
            </a:r>
            <a:endParaRPr lang="en-GB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NZ" sz="2800" b="1" smtClean="0"/>
              <a:t>Substitutes</a:t>
            </a:r>
            <a:endParaRPr lang="en-NZ" sz="2800" smtClean="0"/>
          </a:p>
          <a:p>
            <a:pPr lvl="1" eaLnBrk="1" hangingPunct="1"/>
            <a:r>
              <a:rPr lang="en-NZ" sz="2400" smtClean="0"/>
              <a:t>Are goods that can be consumed in place of one another</a:t>
            </a:r>
          </a:p>
          <a:p>
            <a:pPr lvl="1" eaLnBrk="1" hangingPunct="1"/>
            <a:r>
              <a:rPr lang="en-NZ" sz="2400" smtClean="0"/>
              <a:t>E.g.  Butter/margarine, peanut butter/marmite</a:t>
            </a:r>
          </a:p>
          <a:p>
            <a:pPr lvl="1" eaLnBrk="1" hangingPunct="1"/>
            <a:r>
              <a:rPr lang="en-NZ" sz="2400" smtClean="0"/>
              <a:t>If the price of a substitute increases people will buy more of the other good</a:t>
            </a:r>
          </a:p>
          <a:p>
            <a:pPr eaLnBrk="1" hangingPunct="1"/>
            <a:r>
              <a:rPr lang="en-NZ" sz="2800" b="1" smtClean="0"/>
              <a:t>Complements</a:t>
            </a:r>
          </a:p>
          <a:p>
            <a:pPr lvl="1" eaLnBrk="1" hangingPunct="1"/>
            <a:r>
              <a:rPr lang="en-NZ" sz="2400" smtClean="0"/>
              <a:t>Are goods that are normally consumed together</a:t>
            </a:r>
          </a:p>
          <a:p>
            <a:pPr lvl="1" eaLnBrk="1" hangingPunct="1"/>
            <a:r>
              <a:rPr lang="en-NZ" sz="2400" smtClean="0"/>
              <a:t>E.g.  Cars/petrol, coffee/milk/sugar</a:t>
            </a:r>
          </a:p>
          <a:p>
            <a:pPr lvl="1" eaLnBrk="1" hangingPunct="1"/>
            <a:r>
              <a:rPr lang="en-NZ" sz="2400" smtClean="0"/>
              <a:t>If the price of a complement increases people will buy less of the other good</a:t>
            </a:r>
          </a:p>
          <a:p>
            <a:pPr lvl="1" eaLnBrk="1" hangingPunct="1"/>
            <a:endParaRPr lang="en-GB" sz="2400" b="1" smtClean="0"/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/>
              <a:t>Household spending</a:t>
            </a:r>
            <a:endParaRPr lang="en-GB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Household spending is sometimes known as consumer spending (or consumption)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Household spending falls into two main categories – spending on necessities and spending on luxuries (roughly equivalent to needs and wants)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Households may also save some of their income (for future spending)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Households need to satisfy their needs first of all before moving on to their wants</a:t>
            </a:r>
            <a:endParaRPr lang="en-GB" sz="24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Wants</a:t>
            </a:r>
            <a:endParaRPr lang="en-GB" b="1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Wants are those things we would like to have to make life more enjoyable</a:t>
            </a:r>
          </a:p>
          <a:p>
            <a:pPr eaLnBrk="1" hangingPunct="1">
              <a:defRPr/>
            </a:pPr>
            <a:r>
              <a:rPr lang="en-NZ" smtClean="0"/>
              <a:t>Wants are unlimited-</a:t>
            </a:r>
          </a:p>
          <a:p>
            <a:pPr lvl="1" eaLnBrk="1" hangingPunct="1">
              <a:defRPr/>
            </a:pPr>
            <a:r>
              <a:rPr lang="en-NZ" smtClean="0"/>
              <a:t>Because they wear out and need to be replaced</a:t>
            </a:r>
          </a:p>
          <a:p>
            <a:pPr lvl="1" eaLnBrk="1" hangingPunct="1">
              <a:defRPr/>
            </a:pPr>
            <a:r>
              <a:rPr lang="en-NZ" smtClean="0"/>
              <a:t>Because most people always want more than they currently have</a:t>
            </a:r>
          </a:p>
          <a:p>
            <a:pPr eaLnBrk="1" hangingPunct="1">
              <a:defRPr/>
            </a:pPr>
            <a:r>
              <a:rPr lang="en-NZ" smtClean="0"/>
              <a:t>How do people get the things they want/need?</a:t>
            </a:r>
          </a:p>
          <a:p>
            <a:pPr eaLnBrk="1" hangingPunct="1">
              <a:defRPr/>
            </a:pP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Spending Patterns in Low Income Household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41663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In low income households the majority of their income is spent on meeting essential needs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400" smtClean="0"/>
              <a:t>In higher income households there will be a higher percentage of income spent on luxury items.</a:t>
            </a:r>
            <a:endParaRPr lang="en-GB" sz="2400" smtClean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724525" y="1628775"/>
          <a:ext cx="3141663" cy="4494213"/>
        </p:xfrm>
        <a:graphic>
          <a:graphicData uri="http://schemas.openxmlformats.org/presentationml/2006/ole">
            <p:oleObj spid="_x0000_s20482" name="Chart" r:id="rId3" imgW="4038600" imgH="4524375" progId="MSGraph.Chart.8">
              <p:embed followColorScheme="full"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10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Spending Patterns in low income households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z="2800" smtClean="0"/>
              <a:t>This is because there is certain level of necessities that all households need e.g. housing, food, electricity</a:t>
            </a:r>
          </a:p>
          <a:p>
            <a:pPr eaLnBrk="1" hangingPunct="1">
              <a:defRPr/>
            </a:pPr>
            <a:r>
              <a:rPr lang="en-NZ" sz="2800" smtClean="0"/>
              <a:t>Low income households spend most of their income just covering these necessities.</a:t>
            </a:r>
          </a:p>
          <a:p>
            <a:pPr eaLnBrk="1" hangingPunct="1">
              <a:defRPr/>
            </a:pPr>
            <a:r>
              <a:rPr lang="en-NZ" sz="2800" smtClean="0"/>
              <a:t>Therefore there is little left to enable them to purchase luxuries</a:t>
            </a:r>
            <a:endParaRPr lang="en-GB" sz="28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Spending Patterns in higher income households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As incomes rise – the need for necessities remains the same – the percentage of income spent on necessities falls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This means there is more leftover to spend on luxuries/save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In many cases households will buy fewer inferior goods to meet their needs and more normal/luxury goods</a:t>
            </a:r>
            <a:endParaRPr lang="en-GB" sz="28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Inferior Goods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mtClean="0"/>
              <a:t>Inferior goods are those goods for which demand falls as income rises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mtClean="0"/>
              <a:t>They are usually cheaper substitutes for other, more luxurious goods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mtClean="0"/>
              <a:t>E.g. mince/sausages/cheap cuts of meat are inferior substitutes for steak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NZ" b="1" smtClean="0"/>
              <a:t>Limited Means</a:t>
            </a:r>
            <a:endParaRPr lang="en-GB" b="1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Means are our personal resources</a:t>
            </a:r>
          </a:p>
          <a:p>
            <a:pPr eaLnBrk="1" hangingPunct="1">
              <a:defRPr/>
            </a:pPr>
            <a:r>
              <a:rPr lang="en-NZ" smtClean="0"/>
              <a:t>For most people this means their time, skills and income</a:t>
            </a:r>
          </a:p>
          <a:p>
            <a:pPr eaLnBrk="1" hangingPunct="1">
              <a:defRPr/>
            </a:pPr>
            <a:r>
              <a:rPr lang="en-NZ" smtClean="0"/>
              <a:t>Everyone has limited means </a:t>
            </a:r>
          </a:p>
          <a:p>
            <a:pPr lvl="1" eaLnBrk="1" hangingPunct="1">
              <a:defRPr/>
            </a:pPr>
            <a:r>
              <a:rPr lang="en-NZ" smtClean="0"/>
              <a:t>that is their time, skills and income is not enough to satisfy all of their wants and needs</a:t>
            </a:r>
          </a:p>
          <a:p>
            <a:pPr eaLnBrk="1" hangingPunct="1">
              <a:defRPr/>
            </a:pPr>
            <a:r>
              <a:rPr lang="en-NZ" smtClean="0"/>
              <a:t>People use their limited means to satisfy firstly their needs then their wants.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b="1" smtClean="0"/>
              <a:t>Income</a:t>
            </a:r>
            <a:endParaRPr lang="en-GB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People earn income from ownership or from selling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Most people earn income from selling their </a:t>
            </a:r>
            <a:r>
              <a:rPr lang="en-NZ" sz="2800" smtClean="0">
                <a:solidFill>
                  <a:srgbClr val="FF0000"/>
                </a:solidFill>
              </a:rPr>
              <a:t>labour</a:t>
            </a:r>
            <a:r>
              <a:rPr lang="en-NZ" sz="2800" smtClean="0"/>
              <a:t> for </a:t>
            </a:r>
            <a:r>
              <a:rPr lang="en-NZ" sz="2800" smtClean="0">
                <a:solidFill>
                  <a:srgbClr val="FF0000"/>
                </a:solidFill>
              </a:rPr>
              <a:t>wages.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People can also earn income from financial assets </a:t>
            </a:r>
            <a:r>
              <a:rPr lang="en-NZ" sz="2800" smtClean="0">
                <a:solidFill>
                  <a:srgbClr val="FF0000"/>
                </a:solidFill>
              </a:rPr>
              <a:t>(interest), </a:t>
            </a:r>
            <a:r>
              <a:rPr lang="en-NZ" sz="2800" smtClean="0"/>
              <a:t>property </a:t>
            </a:r>
            <a:r>
              <a:rPr lang="en-NZ" sz="2800" smtClean="0">
                <a:solidFill>
                  <a:srgbClr val="FF0000"/>
                </a:solidFill>
              </a:rPr>
              <a:t>(rent), </a:t>
            </a:r>
            <a:r>
              <a:rPr lang="en-NZ" sz="2800" smtClean="0"/>
              <a:t>shares </a:t>
            </a:r>
            <a:r>
              <a:rPr lang="en-NZ" sz="2800" smtClean="0">
                <a:solidFill>
                  <a:srgbClr val="FF0000"/>
                </a:solidFill>
              </a:rPr>
              <a:t>(dividends)</a:t>
            </a:r>
            <a:endParaRPr lang="en-NZ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Some people earn more than others because they have more or better resources to sell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800" smtClean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Other forms of personal income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>
                <a:effectLst/>
              </a:rPr>
              <a:t>Wages</a:t>
            </a:r>
          </a:p>
          <a:p>
            <a:pPr eaLnBrk="1" hangingPunct="1">
              <a:defRPr/>
            </a:pPr>
            <a:r>
              <a:rPr lang="en-NZ" smtClean="0">
                <a:effectLst/>
              </a:rPr>
              <a:t>Salaries	</a:t>
            </a:r>
          </a:p>
          <a:p>
            <a:pPr eaLnBrk="1" hangingPunct="1">
              <a:defRPr/>
            </a:pPr>
            <a:r>
              <a:rPr lang="en-NZ" smtClean="0">
                <a:effectLst/>
              </a:rPr>
              <a:t>Fees</a:t>
            </a:r>
          </a:p>
          <a:p>
            <a:pPr eaLnBrk="1" hangingPunct="1">
              <a:defRPr/>
            </a:pPr>
            <a:endParaRPr lang="en-NZ" smtClean="0">
              <a:effectLst/>
            </a:endParaRPr>
          </a:p>
          <a:p>
            <a:pPr eaLnBrk="1" hangingPunct="1">
              <a:defRPr/>
            </a:pPr>
            <a:r>
              <a:rPr lang="en-NZ" smtClean="0">
                <a:effectLst/>
              </a:rPr>
              <a:t>Commission</a:t>
            </a:r>
          </a:p>
          <a:p>
            <a:pPr eaLnBrk="1" hangingPunct="1">
              <a:defRPr/>
            </a:pPr>
            <a:endParaRPr lang="en-NZ" smtClean="0">
              <a:effectLst/>
            </a:endParaRPr>
          </a:p>
          <a:p>
            <a:pPr eaLnBrk="1" hangingPunct="1">
              <a:defRPr/>
            </a:pPr>
            <a:r>
              <a:rPr lang="en-NZ" smtClean="0">
                <a:effectLst/>
              </a:rPr>
              <a:t>Royalties		</a:t>
            </a:r>
          </a:p>
          <a:p>
            <a:pPr eaLnBrk="1" hangingPunct="1">
              <a:defRPr/>
            </a:pP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Earned per hour</a:t>
            </a:r>
          </a:p>
          <a:p>
            <a:pPr eaLnBrk="1" hangingPunct="1">
              <a:defRPr/>
            </a:pPr>
            <a:r>
              <a:rPr lang="en-NZ" smtClean="0"/>
              <a:t>Earned annually</a:t>
            </a:r>
          </a:p>
          <a:p>
            <a:pPr eaLnBrk="1" hangingPunct="1">
              <a:defRPr/>
            </a:pPr>
            <a:r>
              <a:rPr lang="en-NZ" smtClean="0"/>
              <a:t>Earned by professionals</a:t>
            </a:r>
          </a:p>
          <a:p>
            <a:pPr eaLnBrk="1" hangingPunct="1">
              <a:defRPr/>
            </a:pPr>
            <a:r>
              <a:rPr lang="en-NZ" smtClean="0"/>
              <a:t>Earned by salespeople</a:t>
            </a:r>
          </a:p>
          <a:p>
            <a:pPr eaLnBrk="1" hangingPunct="1">
              <a:defRPr/>
            </a:pPr>
            <a:r>
              <a:rPr lang="en-NZ" smtClean="0"/>
              <a:t>Earned by artists/authors</a:t>
            </a:r>
            <a:endParaRPr lang="en-GB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Time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mtClean="0"/>
              <a:t>Even the richest person only has 24 hours in a day therefore time is always scarce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mtClean="0"/>
              <a:t>Once you have done the things that you </a:t>
            </a:r>
            <a:r>
              <a:rPr lang="en-NZ" smtClean="0">
                <a:solidFill>
                  <a:srgbClr val="FF0000"/>
                </a:solidFill>
              </a:rPr>
              <a:t>need</a:t>
            </a:r>
            <a:r>
              <a:rPr lang="en-NZ" smtClean="0"/>
              <a:t> to do – go to school/work, eat, sleep, do household chores – there may be little time to do the things you </a:t>
            </a:r>
            <a:r>
              <a:rPr lang="en-NZ" smtClean="0">
                <a:solidFill>
                  <a:srgbClr val="FF0000"/>
                </a:solidFill>
              </a:rPr>
              <a:t>want</a:t>
            </a:r>
            <a:r>
              <a:rPr lang="en-NZ" smtClean="0"/>
              <a:t> to do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Skills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Skills come from our education and ability</a:t>
            </a:r>
          </a:p>
          <a:p>
            <a:pPr eaLnBrk="1" hangingPunct="1">
              <a:defRPr/>
            </a:pPr>
            <a:r>
              <a:rPr lang="en-NZ" smtClean="0"/>
              <a:t>Few people have the skills to do everything for themselves</a:t>
            </a:r>
          </a:p>
          <a:p>
            <a:pPr eaLnBrk="1" hangingPunct="1">
              <a:defRPr/>
            </a:pPr>
            <a:r>
              <a:rPr lang="en-NZ" smtClean="0"/>
              <a:t>Changes in technology mean we need to update our skills </a:t>
            </a:r>
          </a:p>
          <a:p>
            <a:pPr eaLnBrk="1" hangingPunct="1">
              <a:defRPr/>
            </a:pPr>
            <a:r>
              <a:rPr lang="en-NZ" smtClean="0"/>
              <a:t>The more skills we have the more our labour will be worth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smtClean="0"/>
              <a:t>Increasing our Means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Combining co-operatively in household, whanau, hapu, iwi groups can increase our access to skills we need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Furthermore hapu/iwi groups can increase their means due to customary fishing rights or Treaty settlements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NZ" sz="2800" smtClean="0"/>
              <a:t>Even flatting situations are an example of finding ways of overcoming our limited means</a:t>
            </a:r>
            <a:endParaRPr lang="en-GB" sz="280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104</TotalTime>
  <Words>1829</Words>
  <Application>Microsoft Office PowerPoint</Application>
  <PresentationFormat>On-screen Show (4:3)</PresentationFormat>
  <Paragraphs>325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Clouds</vt:lpstr>
      <vt:lpstr>Chart</vt:lpstr>
      <vt:lpstr>Achievement Standard 90195</vt:lpstr>
      <vt:lpstr>Needs</vt:lpstr>
      <vt:lpstr>Wants</vt:lpstr>
      <vt:lpstr>Limited Means</vt:lpstr>
      <vt:lpstr>Income</vt:lpstr>
      <vt:lpstr>Other forms of personal income</vt:lpstr>
      <vt:lpstr>Time</vt:lpstr>
      <vt:lpstr>Skills</vt:lpstr>
      <vt:lpstr>Increasing our Means</vt:lpstr>
      <vt:lpstr>Limited means vs unlimited wants</vt:lpstr>
      <vt:lpstr>Making choices</vt:lpstr>
      <vt:lpstr>Influences on Values</vt:lpstr>
      <vt:lpstr>Important Values</vt:lpstr>
      <vt:lpstr>What is demand?</vt:lpstr>
      <vt:lpstr>A Demand Schedule</vt:lpstr>
      <vt:lpstr>Slide 16</vt:lpstr>
      <vt:lpstr>Change in Quantity Demanded</vt:lpstr>
      <vt:lpstr>Change in Quantity Demanded</vt:lpstr>
      <vt:lpstr>Slide 19</vt:lpstr>
      <vt:lpstr>Increase in Quantity Demanded</vt:lpstr>
      <vt:lpstr>Decrease in Quantity Demanded</vt:lpstr>
      <vt:lpstr>Using a demand curve </vt:lpstr>
      <vt:lpstr>Using a demand curve</vt:lpstr>
      <vt:lpstr>Other Influences on Demand</vt:lpstr>
      <vt:lpstr>Example</vt:lpstr>
      <vt:lpstr>Example</vt:lpstr>
      <vt:lpstr>Increase in Demand</vt:lpstr>
      <vt:lpstr>Substitutes and Complements</vt:lpstr>
      <vt:lpstr>Household spending</vt:lpstr>
      <vt:lpstr>Spending Patterns in Low Income Household</vt:lpstr>
      <vt:lpstr>Spending Patterns in low income households</vt:lpstr>
      <vt:lpstr>Spending Patterns in higher income households</vt:lpstr>
      <vt:lpstr>Inferior Goods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Needs, Wants and Limited Means</dc:title>
  <dc:creator>b.adams</dc:creator>
  <cp:lastModifiedBy>Blair Adams (Nelson College - New Zealand)</cp:lastModifiedBy>
  <cp:revision>13</cp:revision>
  <dcterms:created xsi:type="dcterms:W3CDTF">2009-01-15T20:32:04Z</dcterms:created>
  <dcterms:modified xsi:type="dcterms:W3CDTF">2010-09-16T22:40:20Z</dcterms:modified>
</cp:coreProperties>
</file>